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49BA5ADE-8B96-4128-81C4-8BD7C432C8DA}" type="datetimeFigureOut">
              <a:rPr lang="en-US" smtClean="0"/>
              <a:t>3/14/2022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F47FEFEE-4CF3-4822-9CB8-A9B0D36DBBC7}" type="slidenum">
              <a:rPr lang="en-US" smtClean="0"/>
              <a:t>‹#›</a:t>
            </a:fld>
            <a:endParaRPr lang="en-US"/>
          </a:p>
        </p:txBody>
      </p:sp>
    </p:spTree>
    <p:extLst>
      <p:ext uri="{BB962C8B-B14F-4D97-AF65-F5344CB8AC3E}">
        <p14:creationId xmlns:p14="http://schemas.microsoft.com/office/powerpoint/2010/main" val="2463763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fld id="{49BA5ADE-8B96-4128-81C4-8BD7C432C8DA}" type="datetimeFigureOut">
              <a:rPr lang="en-US" smtClean="0"/>
              <a:t>3/14/2022</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Slide Number Placeholder 3"/>
          <p:cNvSpPr>
            <a:spLocks noGrp="1"/>
          </p:cNvSpPr>
          <p:nvPr>
            <p:ph type="sldNum" sz="quarter" idx="12"/>
          </p:nvPr>
        </p:nvSpPr>
        <p:spPr>
          <a:ln/>
        </p:spPr>
        <p:txBody>
          <a:bodyPr/>
          <a:lstStyle>
            <a:lvl1pPr>
              <a:defRPr/>
            </a:lvl1pPr>
          </a:lstStyle>
          <a:p>
            <a:fld id="{F47FEFEE-4CF3-4822-9CB8-A9B0D36DBBC7}" type="slidenum">
              <a:rPr lang="en-US" smtClean="0"/>
              <a:t>‹#›</a:t>
            </a:fld>
            <a:endParaRPr lang="en-US"/>
          </a:p>
        </p:txBody>
      </p:sp>
    </p:spTree>
    <p:extLst>
      <p:ext uri="{BB962C8B-B14F-4D97-AF65-F5344CB8AC3E}">
        <p14:creationId xmlns:p14="http://schemas.microsoft.com/office/powerpoint/2010/main" val="348958901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49BA5ADE-8B96-4128-81C4-8BD7C432C8DA}" type="datetimeFigureOut">
              <a:rPr lang="en-US" smtClean="0"/>
              <a:t>3/14/2022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3"/>
          <p:cNvSpPr>
            <a:spLocks noGrp="1"/>
          </p:cNvSpPr>
          <p:nvPr>
            <p:ph type="sldNum" sz="quarter" idx="12"/>
          </p:nvPr>
        </p:nvSpPr>
        <p:spPr>
          <a:ln/>
        </p:spPr>
        <p:txBody>
          <a:bodyPr/>
          <a:lstStyle>
            <a:lvl1pPr>
              <a:defRPr/>
            </a:lvl1pPr>
          </a:lstStyle>
          <a:p>
            <a:fld id="{F47FEFEE-4CF3-4822-9CB8-A9B0D36DBBC7}" type="slidenum">
              <a:rPr lang="en-US" smtClean="0"/>
              <a:t>‹#›</a:t>
            </a:fld>
            <a:endParaRPr lang="en-US"/>
          </a:p>
        </p:txBody>
      </p:sp>
    </p:spTree>
    <p:extLst>
      <p:ext uri="{BB962C8B-B14F-4D97-AF65-F5344CB8AC3E}">
        <p14:creationId xmlns:p14="http://schemas.microsoft.com/office/powerpoint/2010/main" val="6216488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fld id="{49BA5ADE-8B96-4128-81C4-8BD7C432C8DA}" type="datetimeFigureOut">
              <a:rPr lang="en-US" smtClean="0"/>
              <a:t>3/14/2022</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F47FEFEE-4CF3-4822-9CB8-A9B0D36DBBC7}" type="slidenum">
              <a:rPr lang="en-US" smtClean="0"/>
              <a:t>‹#›</a:t>
            </a:fld>
            <a:endParaRPr lang="en-US"/>
          </a:p>
        </p:txBody>
      </p:sp>
    </p:spTree>
    <p:extLst>
      <p:ext uri="{BB962C8B-B14F-4D97-AF65-F5344CB8AC3E}">
        <p14:creationId xmlns:p14="http://schemas.microsoft.com/office/powerpoint/2010/main" val="264695762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9BA5ADE-8B96-4128-81C4-8BD7C432C8DA}" type="datetimeFigureOut">
              <a:rPr lang="en-US" smtClean="0"/>
              <a:t>3/14/2022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F47FEFEE-4CF3-4822-9CB8-A9B0D36DBBC7}" type="slidenum">
              <a:rPr lang="en-US" smtClean="0"/>
              <a:t>‹#›</a:t>
            </a:fld>
            <a:endParaRPr lang="en-US"/>
          </a:p>
        </p:txBody>
      </p:sp>
    </p:spTree>
    <p:extLst>
      <p:ext uri="{BB962C8B-B14F-4D97-AF65-F5344CB8AC3E}">
        <p14:creationId xmlns:p14="http://schemas.microsoft.com/office/powerpoint/2010/main" val="232791001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9BA5ADE-8B96-4128-81C4-8BD7C432C8DA}" type="datetimeFigureOut">
              <a:rPr lang="en-US" smtClean="0"/>
              <a:t>3/14/2022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F47FEFEE-4CF3-4822-9CB8-A9B0D36DBBC7}" type="slidenum">
              <a:rPr lang="en-US" smtClean="0"/>
              <a:t>‹#›</a:t>
            </a:fld>
            <a:endParaRPr lang="en-US"/>
          </a:p>
        </p:txBody>
      </p:sp>
    </p:spTree>
    <p:extLst>
      <p:ext uri="{BB962C8B-B14F-4D97-AF65-F5344CB8AC3E}">
        <p14:creationId xmlns:p14="http://schemas.microsoft.com/office/powerpoint/2010/main" val="27388649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49BA5ADE-8B96-4128-81C4-8BD7C432C8DA}" type="datetimeFigureOut">
              <a:rPr lang="en-US" smtClean="0"/>
              <a:t>3/14/2022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F47FEFEE-4CF3-4822-9CB8-A9B0D36DBBC7}" type="slidenum">
              <a:rPr lang="en-US" smtClean="0"/>
              <a:t>‹#›</a:t>
            </a:fld>
            <a:endParaRPr lang="en-US"/>
          </a:p>
        </p:txBody>
      </p:sp>
    </p:spTree>
    <p:extLst>
      <p:ext uri="{BB962C8B-B14F-4D97-AF65-F5344CB8AC3E}">
        <p14:creationId xmlns:p14="http://schemas.microsoft.com/office/powerpoint/2010/main" val="340473140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49BA5ADE-8B96-4128-81C4-8BD7C432C8DA}" type="datetimeFigureOut">
              <a:rPr lang="en-US" smtClean="0"/>
              <a:t>3/14/2022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F47FEFEE-4CF3-4822-9CB8-A9B0D36DBBC7}" type="slidenum">
              <a:rPr lang="en-US" smtClean="0"/>
              <a:t>‹#›</a:t>
            </a:fld>
            <a:endParaRPr lang="en-US"/>
          </a:p>
        </p:txBody>
      </p:sp>
    </p:spTree>
    <p:extLst>
      <p:ext uri="{BB962C8B-B14F-4D97-AF65-F5344CB8AC3E}">
        <p14:creationId xmlns:p14="http://schemas.microsoft.com/office/powerpoint/2010/main" val="29795884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49BA5ADE-8B96-4128-81C4-8BD7C432C8DA}" type="datetimeFigureOut">
              <a:rPr lang="en-US" smtClean="0"/>
              <a:t>3/14/2022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F47FEFEE-4CF3-4822-9CB8-A9B0D36DBBC7}" type="slidenum">
              <a:rPr lang="en-US" smtClean="0"/>
              <a:t>‹#›</a:t>
            </a:fld>
            <a:endParaRPr lang="en-US"/>
          </a:p>
        </p:txBody>
      </p:sp>
    </p:spTree>
    <p:extLst>
      <p:ext uri="{BB962C8B-B14F-4D97-AF65-F5344CB8AC3E}">
        <p14:creationId xmlns:p14="http://schemas.microsoft.com/office/powerpoint/2010/main" val="106008188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49BA5ADE-8B96-4128-81C4-8BD7C432C8DA}" type="datetimeFigureOut">
              <a:rPr lang="en-US" smtClean="0"/>
              <a:t>3/14/2022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F47FEFEE-4CF3-4822-9CB8-A9B0D36DBBC7}" type="slidenum">
              <a:rPr lang="en-US" smtClean="0"/>
              <a:t>‹#›</a:t>
            </a:fld>
            <a:endParaRPr lang="en-US"/>
          </a:p>
        </p:txBody>
      </p:sp>
    </p:spTree>
    <p:extLst>
      <p:ext uri="{BB962C8B-B14F-4D97-AF65-F5344CB8AC3E}">
        <p14:creationId xmlns:p14="http://schemas.microsoft.com/office/powerpoint/2010/main" val="404316814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BA5ADE-8B96-4128-81C4-8BD7C432C8DA}"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FEFEE-4CF3-4822-9CB8-A9B0D36DBBC7}" type="slidenum">
              <a:rPr lang="en-US" smtClean="0"/>
              <a:t>‹#›</a:t>
            </a:fld>
            <a:endParaRPr lang="en-US"/>
          </a:p>
        </p:txBody>
      </p:sp>
    </p:spTree>
    <p:extLst>
      <p:ext uri="{BB962C8B-B14F-4D97-AF65-F5344CB8AC3E}">
        <p14:creationId xmlns:p14="http://schemas.microsoft.com/office/powerpoint/2010/main" val="1234499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2"/>
          </p:nvPr>
        </p:nvSpPr>
        <p:spPr>
          <a:xfrm>
            <a:off x="6553200" y="6245225"/>
            <a:ext cx="2133600" cy="476250"/>
          </a:xfrm>
          <a:ln/>
        </p:spPr>
        <p:txBody>
          <a:bodyPr/>
          <a:lstStyle>
            <a:lvl1pPr>
              <a:defRPr/>
            </a:lvl1pPr>
          </a:lstStyle>
          <a:p>
            <a:fld id="{F47FEFEE-4CF3-4822-9CB8-A9B0D36DBBC7}" type="slidenum">
              <a:rPr lang="en-US" smtClean="0"/>
              <a:t>‹#›</a:t>
            </a:fld>
            <a:endParaRPr lang="en-US"/>
          </a:p>
        </p:txBody>
      </p:sp>
    </p:spTree>
    <p:extLst>
      <p:ext uri="{BB962C8B-B14F-4D97-AF65-F5344CB8AC3E}">
        <p14:creationId xmlns:p14="http://schemas.microsoft.com/office/powerpoint/2010/main" val="410505419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9BA5ADE-8B96-4128-81C4-8BD7C432C8DA}" type="datetimeFigureOut">
              <a:rPr lang="en-US" smtClean="0"/>
              <a:t>3/14/2022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F47FEFEE-4CF3-4822-9CB8-A9B0D36DBBC7}" type="slidenum">
              <a:rPr lang="en-US" smtClean="0"/>
              <a:t>‹#›</a:t>
            </a:fld>
            <a:endParaRPr lang="en-US"/>
          </a:p>
        </p:txBody>
      </p:sp>
    </p:spTree>
    <p:extLst>
      <p:ext uri="{BB962C8B-B14F-4D97-AF65-F5344CB8AC3E}">
        <p14:creationId xmlns:p14="http://schemas.microsoft.com/office/powerpoint/2010/main" val="253992924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49BA5ADE-8B96-4128-81C4-8BD7C432C8DA}" type="datetimeFigureOut">
              <a:rPr lang="en-US" smtClean="0"/>
              <a:t>3/14/2022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F47FEFEE-4CF3-4822-9CB8-A9B0D36DBBC7}" type="slidenum">
              <a:rPr lang="en-US" smtClean="0"/>
              <a:t>‹#›</a:t>
            </a:fld>
            <a:endParaRPr lang="en-US"/>
          </a:p>
        </p:txBody>
      </p:sp>
      <p:sp>
        <p:nvSpPr>
          <p:cNvPr id="4" name="Content Placeholder 3"/>
          <p:cNvSpPr>
            <a:spLocks noGrp="1"/>
          </p:cNvSpPr>
          <p:nvPr>
            <p:ph sz="quarter" idx="13"/>
          </p:nvPr>
        </p:nvSpPr>
        <p:spPr>
          <a:xfrm>
            <a:off x="457200"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062429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49BA5ADE-8B96-4128-81C4-8BD7C432C8DA}" type="datetimeFigureOut">
              <a:rPr lang="en-US" smtClean="0"/>
              <a:t>3/14/2022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F47FEFEE-4CF3-4822-9CB8-A9B0D36DBBC7}" type="slidenum">
              <a:rPr lang="en-US" smtClean="0"/>
              <a:t>‹#›</a:t>
            </a:fld>
            <a:endParaRPr lang="en-US"/>
          </a:p>
        </p:txBody>
      </p:sp>
      <p:sp>
        <p:nvSpPr>
          <p:cNvPr id="9" name="Content Placeholder 3"/>
          <p:cNvSpPr>
            <a:spLocks noGrp="1"/>
          </p:cNvSpPr>
          <p:nvPr>
            <p:ph sz="quarter" idx="13"/>
          </p:nvPr>
        </p:nvSpPr>
        <p:spPr>
          <a:xfrm>
            <a:off x="457200"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68834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49BA5ADE-8B96-4128-81C4-8BD7C432C8DA}" type="datetimeFigureOut">
              <a:rPr lang="en-US" smtClean="0"/>
              <a:t>3/14/2022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F47FEFEE-4CF3-4822-9CB8-A9B0D36DBBC7}" type="slidenum">
              <a:rPr lang="en-US" smtClean="0"/>
              <a:t>‹#›</a:t>
            </a:fld>
            <a:endParaRPr lang="en-US"/>
          </a:p>
        </p:txBody>
      </p:sp>
      <p:sp>
        <p:nvSpPr>
          <p:cNvPr id="9" name="Content Placeholder 3"/>
          <p:cNvSpPr>
            <a:spLocks noGrp="1"/>
          </p:cNvSpPr>
          <p:nvPr>
            <p:ph sz="quarter" idx="13"/>
          </p:nvPr>
        </p:nvSpPr>
        <p:spPr>
          <a:xfrm>
            <a:off x="457200" y="1153078"/>
            <a:ext cx="8229600" cy="22759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2328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1084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49BA5ADE-8B96-4128-81C4-8BD7C432C8DA}" type="datetimeFigureOut">
              <a:rPr lang="en-US" smtClean="0"/>
              <a:t>3/14/2022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F47FEFEE-4CF3-4822-9CB8-A9B0D36DBBC7}" type="slidenum">
              <a:rPr lang="en-US" smtClean="0"/>
              <a:t>‹#›</a:t>
            </a:fld>
            <a:endParaRPr lang="en-US"/>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6475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4423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49BA5ADE-8B96-4128-81C4-8BD7C432C8DA}" type="datetimeFigureOut">
              <a:rPr lang="en-US" smtClean="0"/>
              <a:t>3/14/2022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F47FEFEE-4CF3-4822-9CB8-A9B0D36DBBC7}" type="slidenum">
              <a:rPr lang="en-US" smtClean="0"/>
              <a:t>‹#›</a:t>
            </a:fld>
            <a:endParaRPr lang="en-US"/>
          </a:p>
        </p:txBody>
      </p:sp>
      <p:sp>
        <p:nvSpPr>
          <p:cNvPr id="4" name="Content Placeholder 3"/>
          <p:cNvSpPr>
            <a:spLocks noGrp="1"/>
          </p:cNvSpPr>
          <p:nvPr>
            <p:ph sz="quarter" idx="13"/>
          </p:nvPr>
        </p:nvSpPr>
        <p:spPr>
          <a:xfrm>
            <a:off x="457201" y="1153077"/>
            <a:ext cx="13716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4460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49BA5ADE-8B96-4128-81C4-8BD7C432C8DA}" type="datetimeFigureOut">
              <a:rPr lang="en-US" smtClean="0"/>
              <a:t>3/14/2022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F47FEFEE-4CF3-4822-9CB8-A9B0D36DBBC7}" type="slidenum">
              <a:rPr lang="en-US" smtClean="0"/>
              <a:t>‹#›</a:t>
            </a:fld>
            <a:endParaRPr lang="en-US"/>
          </a:p>
        </p:txBody>
      </p:sp>
      <p:sp>
        <p:nvSpPr>
          <p:cNvPr id="4" name="Content Placeholder 3"/>
          <p:cNvSpPr>
            <a:spLocks noGrp="1"/>
          </p:cNvSpPr>
          <p:nvPr>
            <p:ph sz="quarter" idx="13"/>
          </p:nvPr>
        </p:nvSpPr>
        <p:spPr>
          <a:xfrm>
            <a:off x="457201" y="1153078"/>
            <a:ext cx="5943598" cy="45518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400799" y="1153077"/>
            <a:ext cx="2286001" cy="45518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0906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fld id="{49BA5ADE-8B96-4128-81C4-8BD7C432C8DA}" type="datetimeFigureOut">
              <a:rPr lang="en-US" smtClean="0"/>
              <a:t>3/14/2022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600" b="0" i="0" baseline="0" smtClean="0">
                <a:solidFill>
                  <a:srgbClr val="F4F8FE"/>
                </a:solidFill>
                <a:latin typeface="+mn-lt"/>
                <a:cs typeface="+mn-cs"/>
              </a:defRPr>
            </a:lvl1pPr>
          </a:lstStyle>
          <a:p>
            <a:fld id="{F47FEFEE-4CF3-4822-9CB8-A9B0D36DBB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wipe dir="r"/>
  </p:transition>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0" indent="0" algn="l" rtl="0" eaLnBrk="1" fontAlgn="base" hangingPunct="1">
        <a:spcBef>
          <a:spcPct val="20000"/>
        </a:spcBef>
        <a:spcAft>
          <a:spcPct val="0"/>
        </a:spcAft>
        <a:buNone/>
        <a:tabLst>
          <a:tab pos="401638" algn="l"/>
        </a:tabLst>
        <a:defRPr sz="2800" b="0" baseline="0">
          <a:solidFill>
            <a:srgbClr val="000066"/>
          </a:solidFill>
          <a:latin typeface="+mn-lt"/>
          <a:ea typeface="+mn-ea"/>
          <a:cs typeface="+mn-cs"/>
        </a:defRPr>
      </a:lvl1pPr>
      <a:lvl2pPr marL="457200" indent="-342900" algn="l" rtl="0" eaLnBrk="1" fontAlgn="base" hangingPunct="1">
        <a:spcBef>
          <a:spcPct val="20000"/>
        </a:spcBef>
        <a:spcAft>
          <a:spcPct val="0"/>
        </a:spcAft>
        <a:buFont typeface="Arial" panose="020B0604020202020204" pitchFamily="34" charset="0"/>
        <a:buChar char="•"/>
        <a:tabLst>
          <a:tab pos="401638" algn="l"/>
        </a:tabLst>
        <a:defRPr sz="2800" b="0" baseline="0">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Unit 2: What is NIMS?</a:t>
            </a:r>
          </a:p>
        </p:txBody>
      </p:sp>
      <p:sp>
        <p:nvSpPr>
          <p:cNvPr id="3" name="Content Placeholder 2">
            <a:extLst>
              <a:ext uri="{FF2B5EF4-FFF2-40B4-BE49-F238E27FC236}">
                <a16:creationId xmlns:a16="http://schemas.microsoft.com/office/drawing/2014/main" id="{B7425C91-D042-4662-BB30-9178EBC86B03}"/>
              </a:ext>
            </a:extLst>
          </p:cNvPr>
          <p:cNvSpPr>
            <a:spLocks noGrp="1"/>
          </p:cNvSpPr>
          <p:nvPr>
            <p:ph idx="1"/>
          </p:nvPr>
        </p:nvSpPr>
        <p:spPr/>
        <p:txBody>
          <a:bodyPr/>
          <a:lstStyle/>
          <a:p>
            <a:pPr fontAlgn="auto">
              <a:spcBef>
                <a:spcPct val="100000"/>
              </a:spcBef>
              <a:buSzPct val="99000"/>
              <a:tabLst/>
            </a:pPr>
            <a:r>
              <a:rPr lang="en-US" b="1" kern="1200">
                <a:sym typeface="Arial"/>
              </a:rPr>
              <a:t>Unit 2:</a:t>
            </a:r>
            <a:endParaRPr lang="en-US" kern="1200">
              <a:sym typeface="Arial"/>
            </a:endParaRPr>
          </a:p>
          <a:p>
            <a:pPr>
              <a:spcBef>
                <a:spcPct val="100000"/>
              </a:spcBef>
              <a:buSzPct val="99000"/>
            </a:pPr>
            <a:r>
              <a:rPr lang="en-US" b="1" kern="1200">
                <a:sym typeface="Arial"/>
              </a:rPr>
              <a:t>What is NIMS?</a:t>
            </a:r>
            <a:endParaRPr lang="en-US"/>
          </a:p>
        </p:txBody>
      </p:sp>
      <p:sp>
        <p:nvSpPr>
          <p:cNvPr id="6" name="Slide Number Placeholder 5">
            <a:extLst>
              <a:ext uri="{FF2B5EF4-FFF2-40B4-BE49-F238E27FC236}">
                <a16:creationId xmlns:a16="http://schemas.microsoft.com/office/drawing/2014/main" id="{DE767972-FE7A-44B6-849C-8162A2A039FA}"/>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1</a:t>
            </a:fld>
            <a:endParaRPr lang="en-US"/>
          </a:p>
        </p:txBody>
      </p:sp>
    </p:spTree>
    <p:extLst>
      <p:ext uri="{BB962C8B-B14F-4D97-AF65-F5344CB8AC3E}">
        <p14:creationId xmlns:p14="http://schemas.microsoft.com/office/powerpoint/2010/main" val="1300964958"/>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National Incident Management System</a:t>
            </a:r>
          </a:p>
        </p:txBody>
      </p:sp>
      <p:sp>
        <p:nvSpPr>
          <p:cNvPr id="7" name="Content Placeholder 6">
            <a:extLst>
              <a:ext uri="{FF2B5EF4-FFF2-40B4-BE49-F238E27FC236}">
                <a16:creationId xmlns:a16="http://schemas.microsoft.com/office/drawing/2014/main" id="{A7504B63-7214-4984-A094-7A8F617B0660}"/>
              </a:ext>
            </a:extLst>
          </p:cNvPr>
          <p:cNvSpPr>
            <a:spLocks noGrp="1"/>
          </p:cNvSpPr>
          <p:nvPr>
            <p:ph sz="quarter" idx="14"/>
          </p:nvPr>
        </p:nvSpPr>
        <p:spPr/>
        <p:txBody>
          <a:bodyPr>
            <a:normAutofit lnSpcReduction="10000"/>
          </a:bodyPr>
          <a:lstStyle/>
          <a:p>
            <a:pPr fontAlgn="auto">
              <a:spcBef>
                <a:spcPct val="100000"/>
              </a:spcBef>
              <a:buSzPct val="99000"/>
              <a:tabLst/>
            </a:pPr>
            <a:r>
              <a:rPr lang="en-US" kern="1200">
                <a:sym typeface="Arial"/>
              </a:rPr>
              <a:t>Command: The act of directing, ordering, or controlling by virtue of explicit statutory, regulatory, or delegated authority.</a:t>
            </a:r>
          </a:p>
          <a:p>
            <a:pPr>
              <a:spcBef>
                <a:spcPct val="100000"/>
              </a:spcBef>
              <a:buSzPct val="99000"/>
            </a:pPr>
            <a:r>
              <a:rPr lang="en-US" b="1" kern="1200">
                <a:sym typeface="Arial"/>
              </a:rPr>
              <a:t>Who has the EXPLICIT authority for the management of all incident operations?</a:t>
            </a:r>
            <a:endParaRPr lang="en-US"/>
          </a:p>
        </p:txBody>
      </p:sp>
      <p:pic>
        <p:nvPicPr>
          <p:cNvPr id="8" name="Content Placeholder 7" descr="Cover of National Incident Management System (NIMS), Third Edition, October 2017.">
            <a:extLst>
              <a:ext uri="{FF2B5EF4-FFF2-40B4-BE49-F238E27FC236}">
                <a16:creationId xmlns:a16="http://schemas.microsoft.com/office/drawing/2014/main" id="{E1EC910C-D197-41FF-8943-FBE1AC4F063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77760" y="1152525"/>
            <a:ext cx="3473679" cy="4492625"/>
          </a:xfrm>
          <a:prstGeom prst="rect">
            <a:avLst/>
          </a:prstGeom>
        </p:spPr>
      </p:pic>
      <p:sp>
        <p:nvSpPr>
          <p:cNvPr id="9" name="Slide Number Placeholder 8">
            <a:extLst>
              <a:ext uri="{FF2B5EF4-FFF2-40B4-BE49-F238E27FC236}">
                <a16:creationId xmlns:a16="http://schemas.microsoft.com/office/drawing/2014/main" id="{C3D202B5-F6FC-4372-AC0A-EC8F72B1AC5E}"/>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10</a:t>
            </a:fld>
            <a:endParaRPr lang="en-US"/>
          </a:p>
        </p:txBody>
      </p:sp>
    </p:spTree>
    <p:extLst>
      <p:ext uri="{BB962C8B-B14F-4D97-AF65-F5344CB8AC3E}">
        <p14:creationId xmlns:p14="http://schemas.microsoft.com/office/powerpoint/2010/main" val="417284173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National Incident Management System</a:t>
            </a:r>
          </a:p>
        </p:txBody>
      </p:sp>
      <p:sp>
        <p:nvSpPr>
          <p:cNvPr id="7" name="Content Placeholder 6">
            <a:extLst>
              <a:ext uri="{FF2B5EF4-FFF2-40B4-BE49-F238E27FC236}">
                <a16:creationId xmlns:a16="http://schemas.microsoft.com/office/drawing/2014/main" id="{68F646BD-B63E-4DBB-8E04-DFDF3618CE96}"/>
              </a:ext>
            </a:extLst>
          </p:cNvPr>
          <p:cNvSpPr>
            <a:spLocks noGrp="1"/>
          </p:cNvSpPr>
          <p:nvPr>
            <p:ph sz="quarter" idx="14"/>
          </p:nvPr>
        </p:nvSpPr>
        <p:spPr/>
        <p:txBody>
          <a:bodyPr/>
          <a:lstStyle/>
          <a:p>
            <a:pPr>
              <a:spcBef>
                <a:spcPct val="100000"/>
              </a:spcBef>
              <a:buSzPct val="99000"/>
            </a:pPr>
            <a:r>
              <a:rPr lang="en-US" kern="1200">
                <a:sym typeface="Arial"/>
              </a:rPr>
              <a:t>Multiagency coordination is a process that allows all levels of government and all disciplines to work together more efficiently and effectively.</a:t>
            </a:r>
            <a:endParaRPr lang="en-US"/>
          </a:p>
        </p:txBody>
      </p:sp>
      <p:pic>
        <p:nvPicPr>
          <p:cNvPr id="8" name="Content Placeholder 7" descr="Cover of National Incident Management System (NIMS), Third Edition, October 2017.">
            <a:extLst>
              <a:ext uri="{FF2B5EF4-FFF2-40B4-BE49-F238E27FC236}">
                <a16:creationId xmlns:a16="http://schemas.microsoft.com/office/drawing/2014/main" id="{53B8DB04-D648-471D-9660-8E324F6EA34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77760" y="1152525"/>
            <a:ext cx="3473679" cy="4492625"/>
          </a:xfrm>
          <a:prstGeom prst="rect">
            <a:avLst/>
          </a:prstGeom>
        </p:spPr>
      </p:pic>
      <p:sp>
        <p:nvSpPr>
          <p:cNvPr id="9" name="Slide Number Placeholder 8">
            <a:extLst>
              <a:ext uri="{FF2B5EF4-FFF2-40B4-BE49-F238E27FC236}">
                <a16:creationId xmlns:a16="http://schemas.microsoft.com/office/drawing/2014/main" id="{2C8330BA-B3B6-46CA-8C4D-044C151A270A}"/>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11</a:t>
            </a:fld>
            <a:endParaRPr lang="en-US"/>
          </a:p>
        </p:txBody>
      </p:sp>
    </p:spTree>
    <p:extLst>
      <p:ext uri="{BB962C8B-B14F-4D97-AF65-F5344CB8AC3E}">
        <p14:creationId xmlns:p14="http://schemas.microsoft.com/office/powerpoint/2010/main" val="1893150182"/>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Multiagency Coordination Groups</a:t>
            </a:r>
          </a:p>
        </p:txBody>
      </p:sp>
      <p:sp>
        <p:nvSpPr>
          <p:cNvPr id="7" name="Content Placeholder 6">
            <a:extLst>
              <a:ext uri="{FF2B5EF4-FFF2-40B4-BE49-F238E27FC236}">
                <a16:creationId xmlns:a16="http://schemas.microsoft.com/office/drawing/2014/main" id="{99754283-B0CF-4B8D-A395-59C28D3122CB}"/>
              </a:ext>
            </a:extLst>
          </p:cNvPr>
          <p:cNvSpPr>
            <a:spLocks noGrp="1"/>
          </p:cNvSpPr>
          <p:nvPr>
            <p:ph sz="quarter" idx="14"/>
          </p:nvPr>
        </p:nvSpPr>
        <p:spPr/>
        <p:txBody>
          <a:bodyPr>
            <a:normAutofit fontScale="77500" lnSpcReduction="20000"/>
          </a:bodyPr>
          <a:lstStyle/>
          <a:p>
            <a:pPr fontAlgn="auto">
              <a:spcBef>
                <a:spcPct val="100000"/>
              </a:spcBef>
              <a:spcAft>
                <a:spcPts val="0"/>
              </a:spcAft>
              <a:buSzPct val="99000"/>
              <a:tabLst/>
            </a:pPr>
            <a:r>
              <a:rPr lang="en-US" kern="1200">
                <a:sym typeface="Arial"/>
              </a:rPr>
              <a:t>During incidents, MAC Groups:</a:t>
            </a:r>
          </a:p>
          <a:p>
            <a:pPr marL="254000" lvl="1" indent="-254000" fontAlgn="auto">
              <a:spcBef>
                <a:spcPct val="100000"/>
              </a:spcBef>
              <a:spcAft>
                <a:spcPts val="0"/>
              </a:spcAft>
              <a:buSzPct val="99000"/>
              <a:buFont typeface="Arial"/>
              <a:buChar char="•"/>
              <a:tabLst/>
            </a:pPr>
            <a:r>
              <a:rPr lang="en-US" kern="1200">
                <a:ea typeface="+mn-ea"/>
                <a:sym typeface="Arial"/>
              </a:rPr>
              <a:t>Act as a policy-level body.</a:t>
            </a:r>
          </a:p>
          <a:p>
            <a:pPr marL="254000" lvl="1" indent="-254000" fontAlgn="auto">
              <a:spcBef>
                <a:spcPct val="100000"/>
              </a:spcBef>
              <a:spcAft>
                <a:spcPts val="0"/>
              </a:spcAft>
              <a:buSzPct val="99000"/>
              <a:buFont typeface="Arial"/>
              <a:buChar char="•"/>
              <a:tabLst/>
            </a:pPr>
            <a:r>
              <a:rPr lang="en-US" kern="1200">
                <a:ea typeface="+mn-ea"/>
                <a:sym typeface="Arial"/>
              </a:rPr>
              <a:t>Support resource prioritization and allocation.</a:t>
            </a:r>
          </a:p>
          <a:p>
            <a:pPr marL="254000" lvl="1" indent="-254000" fontAlgn="auto">
              <a:spcBef>
                <a:spcPct val="100000"/>
              </a:spcBef>
              <a:spcAft>
                <a:spcPts val="0"/>
              </a:spcAft>
              <a:buSzPct val="99000"/>
              <a:buFont typeface="Arial"/>
              <a:buChar char="•"/>
              <a:tabLst/>
            </a:pPr>
            <a:r>
              <a:rPr lang="en-US" kern="1200">
                <a:ea typeface="+mn-ea"/>
                <a:sym typeface="Arial"/>
              </a:rPr>
              <a:t>Make cooperative multi-agency decisions.</a:t>
            </a:r>
          </a:p>
          <a:p>
            <a:pPr marL="254000" lvl="1" indent="-254000" fontAlgn="auto">
              <a:spcBef>
                <a:spcPct val="100000"/>
              </a:spcBef>
              <a:spcAft>
                <a:spcPts val="0"/>
              </a:spcAft>
              <a:buSzPct val="99000"/>
              <a:buFont typeface="Arial"/>
              <a:buChar char="•"/>
              <a:tabLst/>
            </a:pPr>
            <a:r>
              <a:rPr lang="en-US" kern="1200">
                <a:ea typeface="+mn-ea"/>
                <a:sym typeface="Arial"/>
              </a:rPr>
              <a:t>Enable decision making among elected and appointed officials with those managing the incident (IC/UC)</a:t>
            </a:r>
            <a:endParaRPr lang="en-US"/>
          </a:p>
        </p:txBody>
      </p:sp>
      <p:pic>
        <p:nvPicPr>
          <p:cNvPr id="8" name="Content Placeholder 7" descr="Rescue team member suspended from a harness and partially submerged in swiftwater; Firefighters putting out a house fire">
            <a:extLst>
              <a:ext uri="{FF2B5EF4-FFF2-40B4-BE49-F238E27FC236}">
                <a16:creationId xmlns:a16="http://schemas.microsoft.com/office/drawing/2014/main" id="{814ED3B7-B2C6-42DE-868E-06954698093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2355" y="1152525"/>
            <a:ext cx="2944490" cy="4492625"/>
          </a:xfrm>
          <a:prstGeom prst="rect">
            <a:avLst/>
          </a:prstGeom>
        </p:spPr>
      </p:pic>
      <p:sp>
        <p:nvSpPr>
          <p:cNvPr id="9" name="Slide Number Placeholder 8">
            <a:extLst>
              <a:ext uri="{FF2B5EF4-FFF2-40B4-BE49-F238E27FC236}">
                <a16:creationId xmlns:a16="http://schemas.microsoft.com/office/drawing/2014/main" id="{485AE620-F34C-437A-94D3-B1A60E5DF00E}"/>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12</a:t>
            </a:fld>
            <a:endParaRPr lang="en-US"/>
          </a:p>
        </p:txBody>
      </p:sp>
    </p:spTree>
    <p:extLst>
      <p:ext uri="{BB962C8B-B14F-4D97-AF65-F5344CB8AC3E}">
        <p14:creationId xmlns:p14="http://schemas.microsoft.com/office/powerpoint/2010/main" val="247726545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Emergency Operations Centers</a:t>
            </a:r>
          </a:p>
        </p:txBody>
      </p:sp>
      <p:sp>
        <p:nvSpPr>
          <p:cNvPr id="3" name="Content Placeholder 2">
            <a:extLst>
              <a:ext uri="{FF2B5EF4-FFF2-40B4-BE49-F238E27FC236}">
                <a16:creationId xmlns:a16="http://schemas.microsoft.com/office/drawing/2014/main" id="{CA9DE8EF-7075-4FC7-A3C4-2440B9E36434}"/>
              </a:ext>
            </a:extLst>
          </p:cNvPr>
          <p:cNvSpPr>
            <a:spLocks noGrp="1"/>
          </p:cNvSpPr>
          <p:nvPr>
            <p:ph sz="quarter" idx="13"/>
          </p:nvPr>
        </p:nvSpPr>
        <p:spPr/>
        <p:txBody>
          <a:bodyPr/>
          <a:lstStyle/>
          <a:p>
            <a:pPr>
              <a:spcBef>
                <a:spcPct val="100000"/>
              </a:spcBef>
              <a:buSzPct val="99000"/>
            </a:pPr>
            <a:r>
              <a:rPr lang="en-US" kern="1200">
                <a:sym typeface="Arial"/>
              </a:rPr>
              <a:t>EOCs are physical or virtual locations where staff, stakeholders, and partners gather to provide support for an incident.</a:t>
            </a:r>
            <a:endParaRPr lang="en-US"/>
          </a:p>
        </p:txBody>
      </p:sp>
      <p:pic>
        <p:nvPicPr>
          <p:cNvPr id="8" name="Content Placeholder 7" descr="People working in a operations center and two men working on a computer">
            <a:extLst>
              <a:ext uri="{FF2B5EF4-FFF2-40B4-BE49-F238E27FC236}">
                <a16:creationId xmlns:a16="http://schemas.microsoft.com/office/drawing/2014/main" id="{7F91AB42-6014-4752-AE90-AA88A62F842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59680" y="1196530"/>
            <a:ext cx="3139440" cy="4474464"/>
          </a:xfrm>
          <a:prstGeom prst="rect">
            <a:avLst/>
          </a:prstGeom>
        </p:spPr>
      </p:pic>
      <p:sp>
        <p:nvSpPr>
          <p:cNvPr id="9" name="Slide Number Placeholder 8">
            <a:extLst>
              <a:ext uri="{FF2B5EF4-FFF2-40B4-BE49-F238E27FC236}">
                <a16:creationId xmlns:a16="http://schemas.microsoft.com/office/drawing/2014/main" id="{79ACEDD6-3336-445F-915D-17BBA6A84F49}"/>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13</a:t>
            </a:fld>
            <a:endParaRPr lang="en-US"/>
          </a:p>
        </p:txBody>
      </p:sp>
    </p:spTree>
    <p:extLst>
      <p:ext uri="{BB962C8B-B14F-4D97-AF65-F5344CB8AC3E}">
        <p14:creationId xmlns:p14="http://schemas.microsoft.com/office/powerpoint/2010/main" val="3796592383"/>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Joint Information System</a:t>
            </a:r>
          </a:p>
        </p:txBody>
      </p:sp>
      <p:sp>
        <p:nvSpPr>
          <p:cNvPr id="3" name="Content Placeholder 2">
            <a:extLst>
              <a:ext uri="{FF2B5EF4-FFF2-40B4-BE49-F238E27FC236}">
                <a16:creationId xmlns:a16="http://schemas.microsoft.com/office/drawing/2014/main" id="{CF1275FB-880A-471A-A9D8-F95B7D586A84}"/>
              </a:ext>
            </a:extLst>
          </p:cNvPr>
          <p:cNvSpPr>
            <a:spLocks noGrp="1"/>
          </p:cNvSpPr>
          <p:nvPr>
            <p:ph idx="1"/>
          </p:nvPr>
        </p:nvSpPr>
        <p:spPr/>
        <p:txBody>
          <a:bodyPr/>
          <a:lstStyle/>
          <a:p>
            <a:pPr fontAlgn="auto">
              <a:spcBef>
                <a:spcPct val="100000"/>
              </a:spcBef>
              <a:spcAft>
                <a:spcPts val="0"/>
              </a:spcAft>
              <a:buSzPct val="99000"/>
              <a:tabLst/>
            </a:pPr>
            <a:r>
              <a:rPr lang="en-US" kern="1200">
                <a:sym typeface="Arial"/>
              </a:rPr>
              <a:t>JIS activities include:</a:t>
            </a:r>
          </a:p>
          <a:p>
            <a:pPr marL="254000" lvl="1" indent="-254000" fontAlgn="auto">
              <a:spcBef>
                <a:spcPct val="100000"/>
              </a:spcBef>
              <a:spcAft>
                <a:spcPts val="0"/>
              </a:spcAft>
              <a:buSzPct val="99000"/>
              <a:buFont typeface="Arial"/>
              <a:buChar char="•"/>
              <a:tabLst/>
            </a:pPr>
            <a:r>
              <a:rPr lang="en-US" kern="1200">
                <a:ea typeface="+mn-ea"/>
                <a:sym typeface="Arial"/>
              </a:rPr>
              <a:t>Coordinate interagency messaging.</a:t>
            </a:r>
          </a:p>
          <a:p>
            <a:pPr marL="254000" lvl="1" indent="-254000" fontAlgn="auto">
              <a:spcBef>
                <a:spcPct val="100000"/>
              </a:spcBef>
              <a:spcAft>
                <a:spcPts val="0"/>
              </a:spcAft>
              <a:buSzPct val="99000"/>
              <a:buFont typeface="Arial"/>
              <a:buChar char="•"/>
              <a:tabLst/>
            </a:pPr>
            <a:r>
              <a:rPr lang="en-US" kern="1200">
                <a:ea typeface="+mn-ea"/>
                <a:sym typeface="Arial"/>
              </a:rPr>
              <a:t>Develop public information plans and strategies.</a:t>
            </a:r>
          </a:p>
          <a:p>
            <a:pPr marL="254000" lvl="1" indent="-254000" fontAlgn="auto">
              <a:spcBef>
                <a:spcPct val="100000"/>
              </a:spcBef>
              <a:spcAft>
                <a:spcPts val="0"/>
              </a:spcAft>
              <a:buSzPct val="99000"/>
              <a:buFont typeface="Arial"/>
              <a:buChar char="•"/>
              <a:tabLst/>
            </a:pPr>
            <a:r>
              <a:rPr lang="en-US" kern="1200">
                <a:ea typeface="+mn-ea"/>
                <a:sym typeface="Arial"/>
              </a:rPr>
              <a:t>Advise the IC and EOC Director on public affairs issues.</a:t>
            </a:r>
          </a:p>
          <a:p>
            <a:pPr marL="254000" lvl="1" indent="-254000" fontAlgn="auto">
              <a:spcBef>
                <a:spcPct val="100000"/>
              </a:spcBef>
              <a:spcAft>
                <a:spcPts val="0"/>
              </a:spcAft>
              <a:buSzPct val="99000"/>
              <a:buFont typeface="Arial"/>
              <a:buChar char="•"/>
              <a:tabLst/>
            </a:pPr>
            <a:r>
              <a:rPr lang="en-US" kern="1200">
                <a:ea typeface="+mn-ea"/>
                <a:sym typeface="Arial"/>
              </a:rPr>
              <a:t>Control rumors and inaccurate information. </a:t>
            </a:r>
            <a:endParaRPr lang="en-US"/>
          </a:p>
        </p:txBody>
      </p:sp>
      <p:sp>
        <p:nvSpPr>
          <p:cNvPr id="6" name="Slide Number Placeholder 5">
            <a:extLst>
              <a:ext uri="{FF2B5EF4-FFF2-40B4-BE49-F238E27FC236}">
                <a16:creationId xmlns:a16="http://schemas.microsoft.com/office/drawing/2014/main" id="{06C5CF54-A1D4-400B-B033-A7962F404424}"/>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14</a:t>
            </a:fld>
            <a:endParaRPr lang="en-US"/>
          </a:p>
        </p:txBody>
      </p:sp>
    </p:spTree>
    <p:extLst>
      <p:ext uri="{BB962C8B-B14F-4D97-AF65-F5344CB8AC3E}">
        <p14:creationId xmlns:p14="http://schemas.microsoft.com/office/powerpoint/2010/main" val="32369916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Incident Command System</a:t>
            </a:r>
          </a:p>
        </p:txBody>
      </p:sp>
      <p:sp>
        <p:nvSpPr>
          <p:cNvPr id="3" name="Content Placeholder 2">
            <a:extLst>
              <a:ext uri="{FF2B5EF4-FFF2-40B4-BE49-F238E27FC236}">
                <a16:creationId xmlns:a16="http://schemas.microsoft.com/office/drawing/2014/main" id="{6F9B99AE-5FC4-4E0F-AC74-30DAB7830B05}"/>
              </a:ext>
            </a:extLst>
          </p:cNvPr>
          <p:cNvSpPr>
            <a:spLocks noGrp="1"/>
          </p:cNvSpPr>
          <p:nvPr>
            <p:ph sz="quarter" idx="13"/>
          </p:nvPr>
        </p:nvSpPr>
        <p:spPr/>
        <p:txBody>
          <a:bodyPr>
            <a:normAutofit fontScale="77500" lnSpcReduction="20000"/>
          </a:bodyPr>
          <a:lstStyle/>
          <a:p>
            <a:pPr marL="254000" lvl="1" indent="-254000" fontAlgn="auto">
              <a:spcBef>
                <a:spcPct val="100000"/>
              </a:spcBef>
              <a:spcAft>
                <a:spcPts val="0"/>
              </a:spcAft>
              <a:buSzPct val="99000"/>
              <a:buFont typeface="Arial"/>
              <a:buChar char="•"/>
              <a:tabLst/>
            </a:pPr>
            <a:r>
              <a:rPr lang="en-US" kern="1200">
                <a:ea typeface="+mn-ea"/>
                <a:sym typeface="Arial"/>
              </a:rPr>
              <a:t>Standardized approach to on-scene command, control, and coordination.</a:t>
            </a:r>
          </a:p>
          <a:p>
            <a:pPr marL="254000" lvl="1" indent="-254000" fontAlgn="auto">
              <a:spcBef>
                <a:spcPct val="100000"/>
              </a:spcBef>
              <a:spcAft>
                <a:spcPts val="0"/>
              </a:spcAft>
              <a:buSzPct val="99000"/>
              <a:buFont typeface="Arial"/>
              <a:buChar char="•"/>
              <a:tabLst/>
            </a:pPr>
            <a:r>
              <a:rPr lang="en-US" kern="1200">
                <a:ea typeface="+mn-ea"/>
                <a:sym typeface="Arial"/>
              </a:rPr>
              <a:t>Common structure where personnel from different organizations work together.</a:t>
            </a:r>
          </a:p>
          <a:p>
            <a:pPr marL="254000" lvl="1" indent="-254000" fontAlgn="auto">
              <a:spcBef>
                <a:spcPct val="100000"/>
              </a:spcBef>
              <a:spcAft>
                <a:spcPts val="0"/>
              </a:spcAft>
              <a:buSzPct val="99000"/>
              <a:buFont typeface="Arial"/>
              <a:buChar char="•"/>
              <a:tabLst/>
            </a:pPr>
            <a:r>
              <a:rPr lang="en-US" kern="1200">
                <a:ea typeface="+mn-ea"/>
                <a:sym typeface="Arial"/>
              </a:rPr>
              <a:t>Structure for incident management that integrates and coordinates procedures, personnel, equipment, facilities, and communications.</a:t>
            </a:r>
            <a:endParaRPr lang="en-US"/>
          </a:p>
        </p:txBody>
      </p:sp>
      <p:pic>
        <p:nvPicPr>
          <p:cNvPr id="8" name="Content Placeholder 7" descr="Two photos with various types of first responders">
            <a:extLst>
              <a:ext uri="{FF2B5EF4-FFF2-40B4-BE49-F238E27FC236}">
                <a16:creationId xmlns:a16="http://schemas.microsoft.com/office/drawing/2014/main" id="{2606DB59-713A-4263-A024-78AD05E3A82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385816" y="1620202"/>
            <a:ext cx="2487168" cy="3627120"/>
          </a:xfrm>
          <a:prstGeom prst="rect">
            <a:avLst/>
          </a:prstGeom>
        </p:spPr>
      </p:pic>
      <p:sp>
        <p:nvSpPr>
          <p:cNvPr id="9" name="Slide Number Placeholder 8">
            <a:extLst>
              <a:ext uri="{FF2B5EF4-FFF2-40B4-BE49-F238E27FC236}">
                <a16:creationId xmlns:a16="http://schemas.microsoft.com/office/drawing/2014/main" id="{797D7BB5-D68E-4C04-BE64-A3718CD06E15}"/>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15</a:t>
            </a:fld>
            <a:endParaRPr lang="en-US"/>
          </a:p>
        </p:txBody>
      </p:sp>
    </p:spTree>
    <p:extLst>
      <p:ext uri="{BB962C8B-B14F-4D97-AF65-F5344CB8AC3E}">
        <p14:creationId xmlns:p14="http://schemas.microsoft.com/office/powerpoint/2010/main" val="157674561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Interconnectivity of NIMS Command and Coordination</a:t>
            </a:r>
          </a:p>
        </p:txBody>
      </p:sp>
      <p:pic>
        <p:nvPicPr>
          <p:cNvPr id="6" name="Content Placeholder 5" descr="Refer to the text of the IG/SM for a description of this diagram.">
            <a:extLst>
              <a:ext uri="{FF2B5EF4-FFF2-40B4-BE49-F238E27FC236}">
                <a16:creationId xmlns:a16="http://schemas.microsoft.com/office/drawing/2014/main" id="{03B7CAC6-71D4-4C03-8E4F-FCAB3ABDDE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28713"/>
            <a:ext cx="8229600" cy="4325961"/>
          </a:xfrm>
          <a:prstGeom prst="rect">
            <a:avLst/>
          </a:prstGeom>
        </p:spPr>
      </p:pic>
      <p:sp>
        <p:nvSpPr>
          <p:cNvPr id="7" name="Slide Number Placeholder 6">
            <a:extLst>
              <a:ext uri="{FF2B5EF4-FFF2-40B4-BE49-F238E27FC236}">
                <a16:creationId xmlns:a16="http://schemas.microsoft.com/office/drawing/2014/main" id="{E3FFBA24-DD55-4EE1-8A79-5DA37FFB737B}"/>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16</a:t>
            </a:fld>
            <a:endParaRPr lang="en-US"/>
          </a:p>
        </p:txBody>
      </p:sp>
    </p:spTree>
    <p:extLst>
      <p:ext uri="{BB962C8B-B14F-4D97-AF65-F5344CB8AC3E}">
        <p14:creationId xmlns:p14="http://schemas.microsoft.com/office/powerpoint/2010/main" val="614268672"/>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Overview of the Senior Officials' Role</a:t>
            </a:r>
          </a:p>
        </p:txBody>
      </p:sp>
      <p:sp>
        <p:nvSpPr>
          <p:cNvPr id="3" name="Content Placeholder 2">
            <a:extLst>
              <a:ext uri="{FF2B5EF4-FFF2-40B4-BE49-F238E27FC236}">
                <a16:creationId xmlns:a16="http://schemas.microsoft.com/office/drawing/2014/main" id="{5A85AE96-010A-4193-81A8-135EBFDCA214}"/>
              </a:ext>
            </a:extLst>
          </p:cNvPr>
          <p:cNvSpPr>
            <a:spLocks noGrp="1"/>
          </p:cNvSpPr>
          <p:nvPr>
            <p:ph idx="1"/>
          </p:nvPr>
        </p:nvSpPr>
        <p:spPr/>
        <p:txBody>
          <a:bodyPr>
            <a:normAutofit fontScale="55000" lnSpcReduction="20000"/>
          </a:bodyPr>
          <a:lstStyle/>
          <a:p>
            <a:pPr fontAlgn="auto">
              <a:spcBef>
                <a:spcPct val="100000"/>
              </a:spcBef>
              <a:spcAft>
                <a:spcPts val="0"/>
              </a:spcAft>
              <a:buSzPct val="99000"/>
              <a:tabLst/>
            </a:pPr>
            <a:r>
              <a:rPr lang="en-US" kern="1200">
                <a:sym typeface="Arial"/>
              </a:rPr>
              <a:t>In most jurisdictions the Senior Official is responsible for:</a:t>
            </a:r>
          </a:p>
          <a:p>
            <a:pPr marL="254000" lvl="1" indent="-254000" fontAlgn="auto">
              <a:spcBef>
                <a:spcPct val="100000"/>
              </a:spcBef>
              <a:spcAft>
                <a:spcPts val="0"/>
              </a:spcAft>
              <a:buSzPct val="99000"/>
              <a:buFont typeface="Arial"/>
              <a:buChar char="•"/>
              <a:tabLst/>
            </a:pPr>
            <a:r>
              <a:rPr lang="en-US" kern="1200">
                <a:ea typeface="+mn-ea"/>
                <a:sym typeface="Arial"/>
              </a:rPr>
              <a:t>Ensuring the safety of the citizens and protection of property</a:t>
            </a:r>
          </a:p>
          <a:p>
            <a:pPr marL="254000" lvl="1" indent="-254000" fontAlgn="auto">
              <a:spcBef>
                <a:spcPct val="100000"/>
              </a:spcBef>
              <a:spcAft>
                <a:spcPts val="0"/>
              </a:spcAft>
              <a:buSzPct val="99000"/>
              <a:buFont typeface="Arial"/>
              <a:buChar char="•"/>
              <a:tabLst/>
            </a:pPr>
            <a:r>
              <a:rPr lang="en-US" kern="1200">
                <a:ea typeface="+mn-ea"/>
                <a:sym typeface="Arial"/>
              </a:rPr>
              <a:t>Ensuring the continuity of government</a:t>
            </a:r>
          </a:p>
          <a:p>
            <a:pPr marL="254000" lvl="1" indent="-254000" fontAlgn="auto">
              <a:spcBef>
                <a:spcPct val="100000"/>
              </a:spcBef>
              <a:spcAft>
                <a:spcPts val="0"/>
              </a:spcAft>
              <a:buSzPct val="99000"/>
              <a:buFont typeface="Arial"/>
              <a:buChar char="•"/>
              <a:tabLst/>
            </a:pPr>
            <a:r>
              <a:rPr lang="en-US" kern="1200">
                <a:ea typeface="+mn-ea"/>
                <a:sym typeface="Arial"/>
              </a:rPr>
              <a:t>Activating specific legal authorities (disaster declarations, evacuations, state of emergency, or other protective actions)</a:t>
            </a:r>
          </a:p>
          <a:p>
            <a:pPr marL="254000" lvl="1" indent="-254000" fontAlgn="auto">
              <a:spcBef>
                <a:spcPct val="100000"/>
              </a:spcBef>
              <a:spcAft>
                <a:spcPts val="0"/>
              </a:spcAft>
              <a:buSzPct val="99000"/>
              <a:buFont typeface="Arial"/>
              <a:buChar char="•"/>
              <a:tabLst/>
            </a:pPr>
            <a:r>
              <a:rPr lang="en-US" kern="1200">
                <a:ea typeface="+mn-ea"/>
                <a:sym typeface="Arial"/>
              </a:rPr>
              <a:t>Delegating Authority for Incident Command to an IC/ UC</a:t>
            </a:r>
          </a:p>
          <a:p>
            <a:pPr marL="254000" lvl="1" indent="-254000" fontAlgn="auto">
              <a:spcBef>
                <a:spcPct val="100000"/>
              </a:spcBef>
              <a:spcAft>
                <a:spcPts val="0"/>
              </a:spcAft>
              <a:buSzPct val="99000"/>
              <a:buFont typeface="Arial"/>
              <a:buChar char="•"/>
              <a:tabLst/>
            </a:pPr>
            <a:r>
              <a:rPr lang="en-US" kern="1200">
                <a:ea typeface="+mn-ea"/>
                <a:sym typeface="Arial"/>
              </a:rPr>
              <a:t>Coordinating with the PIO to keep the media and public informed</a:t>
            </a:r>
          </a:p>
          <a:p>
            <a:pPr marL="254000" lvl="1" indent="-254000" fontAlgn="auto">
              <a:spcBef>
                <a:spcPct val="100000"/>
              </a:spcBef>
              <a:spcAft>
                <a:spcPts val="0"/>
              </a:spcAft>
              <a:buSzPct val="99000"/>
              <a:buFont typeface="Arial"/>
              <a:buChar char="•"/>
              <a:tabLst/>
            </a:pPr>
            <a:r>
              <a:rPr lang="en-US" kern="1200">
                <a:ea typeface="+mn-ea"/>
                <a:sym typeface="Arial"/>
              </a:rPr>
              <a:t>Requesting assistance from State agencies through the EOC</a:t>
            </a:r>
          </a:p>
          <a:p>
            <a:pPr marL="254000" lvl="1" indent="-254000" fontAlgn="auto">
              <a:spcBef>
                <a:spcPct val="100000"/>
              </a:spcBef>
              <a:spcAft>
                <a:spcPts val="0"/>
              </a:spcAft>
              <a:buSzPct val="99000"/>
              <a:buFont typeface="Arial"/>
              <a:buChar char="•"/>
              <a:tabLst/>
            </a:pPr>
            <a:r>
              <a:rPr lang="en-US" kern="1200">
                <a:ea typeface="+mn-ea"/>
                <a:sym typeface="Arial"/>
              </a:rPr>
              <a:t>Resolving any resource allocation conflicts</a:t>
            </a:r>
          </a:p>
          <a:p>
            <a:pPr marL="254000" lvl="1" indent="-254000" fontAlgn="auto">
              <a:spcBef>
                <a:spcPct val="100000"/>
              </a:spcBef>
              <a:spcAft>
                <a:spcPts val="0"/>
              </a:spcAft>
              <a:buSzPct val="99000"/>
              <a:buFont typeface="Arial"/>
              <a:buChar char="•"/>
              <a:tabLst/>
            </a:pPr>
            <a:r>
              <a:rPr lang="en-US" kern="1200">
                <a:ea typeface="+mn-ea"/>
                <a:sym typeface="Arial"/>
              </a:rPr>
              <a:t>Coordinating with other Sr. Officials &amp; whole community partners</a:t>
            </a:r>
          </a:p>
          <a:p>
            <a:pPr marL="254000" lvl="1" indent="-254000" fontAlgn="auto">
              <a:spcBef>
                <a:spcPct val="100000"/>
              </a:spcBef>
              <a:spcAft>
                <a:spcPts val="0"/>
              </a:spcAft>
              <a:buSzPct val="99000"/>
              <a:buFont typeface="Arial"/>
              <a:buChar char="•"/>
              <a:tabLst/>
            </a:pPr>
            <a:r>
              <a:rPr lang="en-US" kern="1200">
                <a:ea typeface="+mn-ea"/>
                <a:sym typeface="Arial"/>
              </a:rPr>
              <a:t>Participating in a Multiagency Coordination Group (MAC)</a:t>
            </a:r>
            <a:endParaRPr lang="en-US"/>
          </a:p>
        </p:txBody>
      </p:sp>
      <p:sp>
        <p:nvSpPr>
          <p:cNvPr id="6" name="Slide Number Placeholder 5">
            <a:extLst>
              <a:ext uri="{FF2B5EF4-FFF2-40B4-BE49-F238E27FC236}">
                <a16:creationId xmlns:a16="http://schemas.microsoft.com/office/drawing/2014/main" id="{9637D99E-5C72-4965-9198-383177688B28}"/>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17</a:t>
            </a:fld>
            <a:endParaRPr lang="en-US"/>
          </a:p>
        </p:txBody>
      </p:sp>
    </p:spTree>
    <p:extLst>
      <p:ext uri="{BB962C8B-B14F-4D97-AF65-F5344CB8AC3E}">
        <p14:creationId xmlns:p14="http://schemas.microsoft.com/office/powerpoint/2010/main" val="3835785552"/>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Objectives Review</a:t>
            </a:r>
          </a:p>
        </p:txBody>
      </p:sp>
      <p:sp>
        <p:nvSpPr>
          <p:cNvPr id="3" name="Content Placeholder 2">
            <a:extLst>
              <a:ext uri="{FF2B5EF4-FFF2-40B4-BE49-F238E27FC236}">
                <a16:creationId xmlns:a16="http://schemas.microsoft.com/office/drawing/2014/main" id="{9BFA4EE4-AE12-4A96-B8BC-058E7D77615B}"/>
              </a:ext>
            </a:extLst>
          </p:cNvPr>
          <p:cNvSpPr>
            <a:spLocks noGrp="1"/>
          </p:cNvSpPr>
          <p:nvPr>
            <p:ph idx="1"/>
          </p:nvPr>
        </p:nvSpPr>
        <p:spPr/>
        <p:txBody>
          <a:bodyPr/>
          <a:lstStyle/>
          <a:p>
            <a:pPr marL="254000" lvl="1" indent="-254000" fontAlgn="auto">
              <a:spcBef>
                <a:spcPct val="100000"/>
              </a:spcBef>
              <a:spcAft>
                <a:spcPts val="0"/>
              </a:spcAft>
              <a:buSzPct val="99000"/>
              <a:buFont typeface="Arial"/>
              <a:buAutoNum type="arabicPeriod"/>
              <a:tabLst/>
            </a:pPr>
            <a:r>
              <a:rPr lang="en-US" kern="1200">
                <a:ea typeface="+mn-ea"/>
                <a:sym typeface="Arial"/>
              </a:rPr>
              <a:t>What is NIMS?</a:t>
            </a:r>
          </a:p>
          <a:p>
            <a:pPr marL="254000" lvl="1" indent="-254000" fontAlgn="auto">
              <a:spcBef>
                <a:spcPct val="100000"/>
              </a:spcBef>
              <a:spcAft>
                <a:spcPts val="0"/>
              </a:spcAft>
              <a:buSzPct val="99000"/>
              <a:buFont typeface="Arial"/>
              <a:buAutoNum type="arabicPeriod"/>
              <a:tabLst/>
            </a:pPr>
            <a:r>
              <a:rPr lang="en-US" kern="1200">
                <a:ea typeface="+mn-ea"/>
                <a:sym typeface="Arial"/>
              </a:rPr>
              <a:t>What are the NIMS Command and Coordination Systems?</a:t>
            </a:r>
            <a:endParaRPr lang="en-US"/>
          </a:p>
        </p:txBody>
      </p:sp>
      <p:sp>
        <p:nvSpPr>
          <p:cNvPr id="6" name="Slide Number Placeholder 5">
            <a:extLst>
              <a:ext uri="{FF2B5EF4-FFF2-40B4-BE49-F238E27FC236}">
                <a16:creationId xmlns:a16="http://schemas.microsoft.com/office/drawing/2014/main" id="{952AD5A7-8F22-46AB-9A5F-DA7681612272}"/>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18</a:t>
            </a:fld>
            <a:endParaRPr lang="en-US"/>
          </a:p>
        </p:txBody>
      </p:sp>
    </p:spTree>
    <p:extLst>
      <p:ext uri="{BB962C8B-B14F-4D97-AF65-F5344CB8AC3E}">
        <p14:creationId xmlns:p14="http://schemas.microsoft.com/office/powerpoint/2010/main" val="1113738085"/>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Unit Terminal Objective</a:t>
            </a:r>
          </a:p>
        </p:txBody>
      </p:sp>
      <p:sp>
        <p:nvSpPr>
          <p:cNvPr id="8" name="Content Placeholder 7">
            <a:extLst>
              <a:ext uri="{FF2B5EF4-FFF2-40B4-BE49-F238E27FC236}">
                <a16:creationId xmlns:a16="http://schemas.microsoft.com/office/drawing/2014/main" id="{41489AD0-1BD7-4195-A164-38A426C12D9B}"/>
              </a:ext>
            </a:extLst>
          </p:cNvPr>
          <p:cNvSpPr>
            <a:spLocks noGrp="1"/>
          </p:cNvSpPr>
          <p:nvPr>
            <p:ph sz="quarter" idx="13"/>
          </p:nvPr>
        </p:nvSpPr>
        <p:spPr/>
        <p:txBody>
          <a:bodyPr>
            <a:normAutofit lnSpcReduction="10000"/>
          </a:bodyPr>
          <a:lstStyle/>
          <a:p>
            <a:pPr>
              <a:spcBef>
                <a:spcPct val="100000"/>
              </a:spcBef>
              <a:buSzPct val="99000"/>
            </a:pPr>
            <a:r>
              <a:rPr lang="en-US" kern="1200">
                <a:sym typeface="Arial"/>
              </a:rPr>
              <a:t>Explain the National Incident Management System.</a:t>
            </a:r>
            <a:endParaRPr lang="en-US"/>
          </a:p>
        </p:txBody>
      </p:sp>
      <p:pic>
        <p:nvPicPr>
          <p:cNvPr id="10" name="Content Placeholder 9" descr="5 image collage depicting All-Hazards: tornado destruction, fire, chemical spill, hurricane destruction, flood">
            <a:extLst>
              <a:ext uri="{FF2B5EF4-FFF2-40B4-BE49-F238E27FC236}">
                <a16:creationId xmlns:a16="http://schemas.microsoft.com/office/drawing/2014/main" id="{9C8A50CA-22D3-4B8E-86E1-F7CB0378657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 y="3335571"/>
            <a:ext cx="8229600" cy="1091732"/>
          </a:xfrm>
          <a:prstGeom prst="rect">
            <a:avLst/>
          </a:prstGeom>
        </p:spPr>
      </p:pic>
      <p:sp>
        <p:nvSpPr>
          <p:cNvPr id="11" name="Slide Number Placeholder 10">
            <a:extLst>
              <a:ext uri="{FF2B5EF4-FFF2-40B4-BE49-F238E27FC236}">
                <a16:creationId xmlns:a16="http://schemas.microsoft.com/office/drawing/2014/main" id="{C4522A35-42DE-461D-BAA7-339CFD45B60A}"/>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2</a:t>
            </a:fld>
            <a:endParaRPr lang="en-US"/>
          </a:p>
        </p:txBody>
      </p:sp>
    </p:spTree>
    <p:extLst>
      <p:ext uri="{BB962C8B-B14F-4D97-AF65-F5344CB8AC3E}">
        <p14:creationId xmlns:p14="http://schemas.microsoft.com/office/powerpoint/2010/main" val="314875854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Unit Enabling Objectives</a:t>
            </a:r>
          </a:p>
        </p:txBody>
      </p:sp>
      <p:sp>
        <p:nvSpPr>
          <p:cNvPr id="3" name="Content Placeholder 2">
            <a:extLst>
              <a:ext uri="{FF2B5EF4-FFF2-40B4-BE49-F238E27FC236}">
                <a16:creationId xmlns:a16="http://schemas.microsoft.com/office/drawing/2014/main" id="{DD853697-182E-42E0-8321-E8008B72A0C8}"/>
              </a:ext>
            </a:extLst>
          </p:cNvPr>
          <p:cNvSpPr>
            <a:spLocks noGrp="1"/>
          </p:cNvSpPr>
          <p:nvPr>
            <p:ph idx="1"/>
          </p:nvPr>
        </p:nvSpPr>
        <p:spPr/>
        <p:txBody>
          <a:bodyPr/>
          <a:lstStyle/>
          <a:p>
            <a:pPr marL="254000" lvl="1" indent="-254000" fontAlgn="auto">
              <a:spcBef>
                <a:spcPct val="100000"/>
              </a:spcBef>
              <a:spcAft>
                <a:spcPts val="0"/>
              </a:spcAft>
              <a:buSzPct val="99000"/>
              <a:buFont typeface="Arial"/>
              <a:buChar char="•"/>
              <a:tabLst/>
            </a:pPr>
            <a:r>
              <a:rPr lang="en-US" kern="1200">
                <a:ea typeface="+mn-ea"/>
                <a:sym typeface="Arial"/>
              </a:rPr>
              <a:t>Describe the National Incident Management System (NIMS).</a:t>
            </a:r>
          </a:p>
          <a:p>
            <a:pPr marL="254000" lvl="1" indent="-254000" fontAlgn="auto">
              <a:spcBef>
                <a:spcPct val="100000"/>
              </a:spcBef>
              <a:spcAft>
                <a:spcPts val="0"/>
              </a:spcAft>
              <a:buSzPct val="99000"/>
              <a:buFont typeface="Arial"/>
              <a:buChar char="•"/>
              <a:tabLst/>
            </a:pPr>
            <a:r>
              <a:rPr lang="en-US" kern="1200">
                <a:ea typeface="+mn-ea"/>
                <a:sym typeface="Arial"/>
              </a:rPr>
              <a:t>Summarize the NIMS Command and Coordination Systems.</a:t>
            </a:r>
            <a:endParaRPr lang="en-US"/>
          </a:p>
        </p:txBody>
      </p:sp>
      <p:sp>
        <p:nvSpPr>
          <p:cNvPr id="6" name="Slide Number Placeholder 5">
            <a:extLst>
              <a:ext uri="{FF2B5EF4-FFF2-40B4-BE49-F238E27FC236}">
                <a16:creationId xmlns:a16="http://schemas.microsoft.com/office/drawing/2014/main" id="{5ED553DF-DF91-489F-AD26-301C0A48C6C8}"/>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3</a:t>
            </a:fld>
            <a:endParaRPr lang="en-US"/>
          </a:p>
        </p:txBody>
      </p:sp>
    </p:spTree>
    <p:extLst>
      <p:ext uri="{BB962C8B-B14F-4D97-AF65-F5344CB8AC3E}">
        <p14:creationId xmlns:p14="http://schemas.microsoft.com/office/powerpoint/2010/main" val="24932166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What is an Incident?</a:t>
            </a:r>
          </a:p>
        </p:txBody>
      </p:sp>
      <p:sp>
        <p:nvSpPr>
          <p:cNvPr id="3" name="Content Placeholder 2">
            <a:extLst>
              <a:ext uri="{FF2B5EF4-FFF2-40B4-BE49-F238E27FC236}">
                <a16:creationId xmlns:a16="http://schemas.microsoft.com/office/drawing/2014/main" id="{279E75AA-2625-4172-AA8C-9D79CDCB0B87}"/>
              </a:ext>
            </a:extLst>
          </p:cNvPr>
          <p:cNvSpPr>
            <a:spLocks noGrp="1"/>
          </p:cNvSpPr>
          <p:nvPr>
            <p:ph sz="quarter" idx="13"/>
          </p:nvPr>
        </p:nvSpPr>
        <p:spPr/>
        <p:txBody>
          <a:bodyPr/>
          <a:lstStyle/>
          <a:p>
            <a:pPr>
              <a:spcBef>
                <a:spcPct val="100000"/>
              </a:spcBef>
              <a:buSzPct val="99000"/>
            </a:pPr>
            <a:r>
              <a:rPr lang="en-US" kern="1200">
                <a:sym typeface="Arial"/>
              </a:rPr>
              <a:t>An incident is an occurrence, caused by either human or natural phenomena, that requires response actions to prevent or minimize loss of life, or damage to property and/or the environment.</a:t>
            </a:r>
            <a:endParaRPr lang="en-US"/>
          </a:p>
        </p:txBody>
      </p:sp>
      <p:pic>
        <p:nvPicPr>
          <p:cNvPr id="8" name="Content Placeholder 7" descr="Three photos:  a house on fire in a rural area, a collapsed bridge with vehicles in a river next to the bridge, and a semi truck hauling beams at the World Trade Center site after the buildings collapsed">
            <a:extLst>
              <a:ext uri="{FF2B5EF4-FFF2-40B4-BE49-F238E27FC236}">
                <a16:creationId xmlns:a16="http://schemas.microsoft.com/office/drawing/2014/main" id="{012A9C3D-9C53-479B-864E-02F6DF56161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07864" y="1172146"/>
            <a:ext cx="3243072" cy="4523232"/>
          </a:xfrm>
          <a:prstGeom prst="rect">
            <a:avLst/>
          </a:prstGeom>
        </p:spPr>
      </p:pic>
      <p:sp>
        <p:nvSpPr>
          <p:cNvPr id="9" name="Slide Number Placeholder 8">
            <a:extLst>
              <a:ext uri="{FF2B5EF4-FFF2-40B4-BE49-F238E27FC236}">
                <a16:creationId xmlns:a16="http://schemas.microsoft.com/office/drawing/2014/main" id="{05E85F6A-46E9-4043-B4B0-D1EB9FC39853}"/>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4</a:t>
            </a:fld>
            <a:endParaRPr lang="en-US"/>
          </a:p>
        </p:txBody>
      </p:sp>
    </p:spTree>
    <p:extLst>
      <p:ext uri="{BB962C8B-B14F-4D97-AF65-F5344CB8AC3E}">
        <p14:creationId xmlns:p14="http://schemas.microsoft.com/office/powerpoint/2010/main" val="5112320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Legal Basis for NIMS</a:t>
            </a:r>
          </a:p>
        </p:txBody>
      </p:sp>
      <p:pic>
        <p:nvPicPr>
          <p:cNvPr id="6" name="Content Placeholder 5" descr="HSPD-5 Management of Domestic Incidents, PPD-8 National Preparedness mandates the National Response Framework and the National Incident Management System; Cover images of NRF and NIMS">
            <a:extLst>
              <a:ext uri="{FF2B5EF4-FFF2-40B4-BE49-F238E27FC236}">
                <a16:creationId xmlns:a16="http://schemas.microsoft.com/office/drawing/2014/main" id="{6033BBC6-A081-43FD-83CD-70A44DA175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8190" y="1261904"/>
            <a:ext cx="7627620" cy="4259580"/>
          </a:xfrm>
          <a:prstGeom prst="rect">
            <a:avLst/>
          </a:prstGeom>
        </p:spPr>
      </p:pic>
      <p:sp>
        <p:nvSpPr>
          <p:cNvPr id="7" name="Slide Number Placeholder 6">
            <a:extLst>
              <a:ext uri="{FF2B5EF4-FFF2-40B4-BE49-F238E27FC236}">
                <a16:creationId xmlns:a16="http://schemas.microsoft.com/office/drawing/2014/main" id="{C67389C4-ED38-434A-9750-E1407CBAE0C4}"/>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5</a:t>
            </a:fld>
            <a:endParaRPr lang="en-US"/>
          </a:p>
        </p:txBody>
      </p:sp>
    </p:spTree>
    <p:extLst>
      <p:ext uri="{BB962C8B-B14F-4D97-AF65-F5344CB8AC3E}">
        <p14:creationId xmlns:p14="http://schemas.microsoft.com/office/powerpoint/2010/main" val="205790369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NRF Emphasizes Partnerships</a:t>
            </a:r>
          </a:p>
        </p:txBody>
      </p:sp>
      <p:pic>
        <p:nvPicPr>
          <p:cNvPr id="6" name="Content Placeholder 5" descr="A chart starting from the bottom with Individuals and Households, Private Sector, and Nongovernmental Organizations. One level up is Local Government First Response! which has an arrow pointing up to State Government Provides Support which has an arrow pointing up to Federal Government Last Resort!">
            <a:extLst>
              <a:ext uri="{FF2B5EF4-FFF2-40B4-BE49-F238E27FC236}">
                <a16:creationId xmlns:a16="http://schemas.microsoft.com/office/drawing/2014/main" id="{19A98458-A408-4CCA-AA3B-860F2910C0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112" y="1221518"/>
            <a:ext cx="8113776" cy="4340352"/>
          </a:xfrm>
          <a:prstGeom prst="rect">
            <a:avLst/>
          </a:prstGeom>
        </p:spPr>
      </p:pic>
      <p:sp>
        <p:nvSpPr>
          <p:cNvPr id="7" name="Slide Number Placeholder 6">
            <a:extLst>
              <a:ext uri="{FF2B5EF4-FFF2-40B4-BE49-F238E27FC236}">
                <a16:creationId xmlns:a16="http://schemas.microsoft.com/office/drawing/2014/main" id="{BF9E7778-F32C-4CA2-8FAC-B3E42C859F45}"/>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6</a:t>
            </a:fld>
            <a:endParaRPr lang="en-US"/>
          </a:p>
        </p:txBody>
      </p:sp>
    </p:spTree>
    <p:extLst>
      <p:ext uri="{BB962C8B-B14F-4D97-AF65-F5344CB8AC3E}">
        <p14:creationId xmlns:p14="http://schemas.microsoft.com/office/powerpoint/2010/main" val="3035116035"/>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National Incident Management System</a:t>
            </a:r>
          </a:p>
        </p:txBody>
      </p:sp>
      <p:sp>
        <p:nvSpPr>
          <p:cNvPr id="7" name="Content Placeholder 6">
            <a:extLst>
              <a:ext uri="{FF2B5EF4-FFF2-40B4-BE49-F238E27FC236}">
                <a16:creationId xmlns:a16="http://schemas.microsoft.com/office/drawing/2014/main" id="{E40DBD26-EEB3-4B5B-9DF0-04E9482C5A7E}"/>
              </a:ext>
            </a:extLst>
          </p:cNvPr>
          <p:cNvSpPr>
            <a:spLocks noGrp="1"/>
          </p:cNvSpPr>
          <p:nvPr>
            <p:ph sz="quarter" idx="14"/>
          </p:nvPr>
        </p:nvSpPr>
        <p:spPr/>
        <p:txBody>
          <a:bodyPr>
            <a:normAutofit fontScale="62500" lnSpcReduction="20000"/>
          </a:bodyPr>
          <a:lstStyle/>
          <a:p>
            <a:pPr marL="254000" lvl="1" indent="-254000" fontAlgn="auto">
              <a:spcBef>
                <a:spcPct val="100000"/>
              </a:spcBef>
              <a:spcAft>
                <a:spcPts val="0"/>
              </a:spcAft>
              <a:buSzPct val="99000"/>
              <a:buFont typeface="Arial"/>
              <a:buChar char="•"/>
              <a:tabLst/>
            </a:pPr>
            <a:r>
              <a:rPr lang="en-US" kern="1200">
                <a:ea typeface="+mn-ea"/>
                <a:sym typeface="Arial"/>
              </a:rPr>
              <a:t>What? . . . NIMS provides a consistent nationwide template . . .</a:t>
            </a:r>
          </a:p>
          <a:p>
            <a:pPr marL="254000" lvl="1" indent="-254000" fontAlgn="auto">
              <a:spcBef>
                <a:spcPct val="100000"/>
              </a:spcBef>
              <a:spcAft>
                <a:spcPts val="0"/>
              </a:spcAft>
              <a:buSzPct val="99000"/>
              <a:buFont typeface="Arial"/>
              <a:buChar char="•"/>
              <a:tabLst/>
            </a:pPr>
            <a:r>
              <a:rPr lang="en-US" kern="1200">
                <a:ea typeface="+mn-ea"/>
                <a:sym typeface="Arial"/>
              </a:rPr>
              <a:t>Who? . . . to enable Federal, State, Territorial, tribal, and local governments, the private sector, and nongovernmental organizations to work together . . .</a:t>
            </a:r>
          </a:p>
          <a:p>
            <a:pPr marL="254000" lvl="1" indent="-254000" fontAlgn="auto">
              <a:spcBef>
                <a:spcPct val="100000"/>
              </a:spcBef>
              <a:spcAft>
                <a:spcPts val="0"/>
              </a:spcAft>
              <a:buSzPct val="99000"/>
              <a:buFont typeface="Arial"/>
              <a:buChar char="•"/>
              <a:tabLst/>
            </a:pPr>
            <a:r>
              <a:rPr lang="en-US" kern="1200">
                <a:ea typeface="+mn-ea"/>
                <a:sym typeface="Arial"/>
              </a:rPr>
              <a:t>How? . . . to prepare for, prevent, respond to, recover from, and mitigate the effects of incidents regardless of cause, size, location, or complexity . . .</a:t>
            </a:r>
          </a:p>
          <a:p>
            <a:pPr marL="254000" lvl="1" indent="-254000" fontAlgn="auto">
              <a:spcBef>
                <a:spcPct val="100000"/>
              </a:spcBef>
              <a:spcAft>
                <a:spcPts val="0"/>
              </a:spcAft>
              <a:buSzPct val="99000"/>
              <a:buFont typeface="Arial"/>
              <a:buChar char="•"/>
              <a:tabLst/>
            </a:pPr>
            <a:r>
              <a:rPr lang="en-US" kern="1200">
                <a:ea typeface="+mn-ea"/>
                <a:sym typeface="Arial"/>
              </a:rPr>
              <a:t>Why? . . . to reduce the loss of life and property, and harm to the environment.</a:t>
            </a:r>
            <a:endParaRPr lang="en-US"/>
          </a:p>
        </p:txBody>
      </p:sp>
      <p:pic>
        <p:nvPicPr>
          <p:cNvPr id="8" name="Content Placeholder 7" descr="Cover of National Incident Management System (NIMS), Third Edition, October 2017.">
            <a:extLst>
              <a:ext uri="{FF2B5EF4-FFF2-40B4-BE49-F238E27FC236}">
                <a16:creationId xmlns:a16="http://schemas.microsoft.com/office/drawing/2014/main" id="{0EE66460-2128-49B4-AC17-A18D931FD52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77760" y="1152525"/>
            <a:ext cx="3473679" cy="4492625"/>
          </a:xfrm>
          <a:prstGeom prst="rect">
            <a:avLst/>
          </a:prstGeom>
        </p:spPr>
      </p:pic>
      <p:sp>
        <p:nvSpPr>
          <p:cNvPr id="9" name="Slide Number Placeholder 8">
            <a:extLst>
              <a:ext uri="{FF2B5EF4-FFF2-40B4-BE49-F238E27FC236}">
                <a16:creationId xmlns:a16="http://schemas.microsoft.com/office/drawing/2014/main" id="{10682248-3248-4CEA-AA21-342E2DC1628B}"/>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7</a:t>
            </a:fld>
            <a:endParaRPr lang="en-US"/>
          </a:p>
        </p:txBody>
      </p:sp>
    </p:spTree>
    <p:extLst>
      <p:ext uri="{BB962C8B-B14F-4D97-AF65-F5344CB8AC3E}">
        <p14:creationId xmlns:p14="http://schemas.microsoft.com/office/powerpoint/2010/main" val="62345677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NIMS: What It Is/What It's Not</a:t>
            </a:r>
          </a:p>
        </p:txBody>
      </p:sp>
      <p:graphicFrame>
        <p:nvGraphicFramePr>
          <p:cNvPr id="5" name="Table 4"/>
          <p:cNvGraphicFramePr>
            <a:graphicFrameLocks noGrp="1"/>
          </p:cNvGraphicFramePr>
          <p:nvPr>
            <p:extLst>
              <p:ext uri="{D42A27DB-BD31-4B8C-83A1-F6EECF244321}">
                <p14:modId xmlns:p14="http://schemas.microsoft.com/office/powerpoint/2010/main" val="1029620665"/>
              </p:ext>
            </p:extLst>
          </p:nvPr>
        </p:nvGraphicFramePr>
        <p:xfrm>
          <a:off x="457199" y="1016001"/>
          <a:ext cx="8308110" cy="4175760"/>
        </p:xfrm>
        <a:graphic>
          <a:graphicData uri="http://schemas.openxmlformats.org/drawingml/2006/table">
            <a:tbl>
              <a:tblPr firstRow="1" bandRow="1">
                <a:tableStyleId>{5940675A-B579-460E-94D1-54222C63F5DA}</a:tableStyleId>
              </a:tblPr>
              <a:tblGrid>
                <a:gridCol w="4154055">
                  <a:extLst>
                    <a:ext uri="{9D8B030D-6E8A-4147-A177-3AD203B41FA5}">
                      <a16:colId xmlns:a16="http://schemas.microsoft.com/office/drawing/2014/main" val="20000"/>
                    </a:ext>
                  </a:extLst>
                </a:gridCol>
                <a:gridCol w="4154055">
                  <a:extLst>
                    <a:ext uri="{9D8B030D-6E8A-4147-A177-3AD203B41FA5}">
                      <a16:colId xmlns:a16="http://schemas.microsoft.com/office/drawing/2014/main" val="20001"/>
                    </a:ext>
                  </a:extLst>
                </a:gridCol>
              </a:tblGrid>
              <a:tr h="210129">
                <a:tc>
                  <a:txBody>
                    <a:bodyPr/>
                    <a:lstStyle/>
                    <a:p>
                      <a:pPr lvl="0" algn="l">
                        <a:spcBef>
                          <a:spcPct val="100000"/>
                        </a:spcBef>
                        <a:buClrTx/>
                      </a:pPr>
                      <a:r>
                        <a:rPr lang="en-US" sz="1400">
                          <a:solidFill>
                            <a:srgbClr val="000066"/>
                          </a:solidFill>
                          <a:latin typeface="Arial"/>
                          <a:ea typeface="+mn-ea"/>
                          <a:cs typeface="Arial"/>
                          <a:sym typeface="Arial"/>
                        </a:rPr>
                        <a:t>NIMS Is</a:t>
                      </a:r>
                    </a:p>
                  </a:txBody>
                  <a:tcPr>
                    <a:solidFill>
                      <a:srgbClr val="C0C0C0"/>
                    </a:solidFill>
                  </a:tcPr>
                </a:tc>
                <a:tc>
                  <a:txBody>
                    <a:bodyPr/>
                    <a:lstStyle/>
                    <a:p>
                      <a:pPr lvl="0" algn="l">
                        <a:spcBef>
                          <a:spcPct val="100000"/>
                        </a:spcBef>
                        <a:buClrTx/>
                      </a:pPr>
                      <a:r>
                        <a:rPr lang="en-US" sz="1400">
                          <a:solidFill>
                            <a:srgbClr val="000066"/>
                          </a:solidFill>
                          <a:latin typeface="Arial"/>
                          <a:ea typeface="+mn-ea"/>
                          <a:cs typeface="Arial"/>
                          <a:sym typeface="Arial"/>
                        </a:rPr>
                        <a:t>NIMS Is Not</a:t>
                      </a:r>
                    </a:p>
                  </a:txBody>
                  <a:tcPr>
                    <a:solidFill>
                      <a:srgbClr val="C0C0C0"/>
                    </a:solidFill>
                  </a:tcPr>
                </a:tc>
                <a:extLst>
                  <a:ext uri="{0D108BD9-81ED-4DB2-BD59-A6C34878D82A}">
                    <a16:rowId xmlns:a16="http://schemas.microsoft.com/office/drawing/2014/main" val="10000"/>
                  </a:ext>
                </a:extLst>
              </a:tr>
              <a:tr h="998660">
                <a:tc>
                  <a:txBody>
                    <a:bodyPr/>
                    <a:lstStyle/>
                    <a:p>
                      <a:pPr marL="457200" lvl="1" indent="-342900" algn="l">
                        <a:spcBef>
                          <a:spcPct val="50000"/>
                        </a:spcBef>
                        <a:buClrTx/>
                        <a:buSzPct val="100000"/>
                        <a:buFont typeface="Arial"/>
                        <a:buChar char="•"/>
                      </a:pPr>
                      <a:r>
                        <a:rPr lang="en-US" sz="1400" dirty="0">
                          <a:solidFill>
                            <a:srgbClr val="000066"/>
                          </a:solidFill>
                          <a:latin typeface="Arial"/>
                          <a:cs typeface="Arial"/>
                          <a:sym typeface="Arial"/>
                        </a:rPr>
                        <a:t>A comprehensive, nationwide, systematic approach to incident management, including the command and coordination of incidents, resource management, and information management</a:t>
                      </a:r>
                      <a:endParaRPr lang="en-US" sz="1400" dirty="0">
                        <a:solidFill>
                          <a:srgbClr val="000066"/>
                        </a:solidFill>
                      </a:endParaRPr>
                    </a:p>
                  </a:txBody>
                  <a:tcPr anchor="ctr"/>
                </a:tc>
                <a:tc>
                  <a:txBody>
                    <a:bodyPr/>
                    <a:lstStyle/>
                    <a:p>
                      <a:pPr marL="457200" lvl="1" indent="-342900" algn="l">
                        <a:spcBef>
                          <a:spcPct val="50000"/>
                        </a:spcBef>
                        <a:buClrTx/>
                        <a:buSzPct val="100000"/>
                        <a:buFont typeface="Arial"/>
                        <a:buChar char="•"/>
                      </a:pPr>
                      <a:r>
                        <a:rPr lang="en-US" sz="1400" dirty="0">
                          <a:solidFill>
                            <a:srgbClr val="000066"/>
                          </a:solidFill>
                          <a:latin typeface="Arial"/>
                          <a:cs typeface="Arial"/>
                          <a:sym typeface="Arial"/>
                        </a:rPr>
                        <a:t>Only the ICS</a:t>
                      </a:r>
                    </a:p>
                    <a:p>
                      <a:pPr marL="457200" lvl="1" indent="-342900" algn="l">
                        <a:spcBef>
                          <a:spcPct val="50000"/>
                        </a:spcBef>
                        <a:buClrTx/>
                        <a:buSzPct val="100000"/>
                        <a:buFont typeface="Arial"/>
                        <a:buChar char="•"/>
                      </a:pPr>
                      <a:r>
                        <a:rPr lang="en-US" sz="1400" dirty="0">
                          <a:solidFill>
                            <a:srgbClr val="000066"/>
                          </a:solidFill>
                          <a:latin typeface="Arial"/>
                          <a:cs typeface="Arial"/>
                          <a:sym typeface="Arial"/>
                        </a:rPr>
                        <a:t>Only applicable to certain emergency/incident response personnel</a:t>
                      </a:r>
                    </a:p>
                    <a:p>
                      <a:pPr marL="457200" lvl="1" indent="-342900" algn="l">
                        <a:spcBef>
                          <a:spcPct val="50000"/>
                        </a:spcBef>
                        <a:buClrTx/>
                        <a:buSzPct val="100000"/>
                        <a:buFont typeface="Arial"/>
                        <a:buChar char="•"/>
                      </a:pPr>
                      <a:r>
                        <a:rPr lang="en-US" sz="1400" dirty="0">
                          <a:solidFill>
                            <a:srgbClr val="000066"/>
                          </a:solidFill>
                          <a:latin typeface="Arial"/>
                          <a:cs typeface="Arial"/>
                          <a:sym typeface="Arial"/>
                        </a:rPr>
                        <a:t>A static system</a:t>
                      </a:r>
                      <a:endParaRPr lang="en-US" sz="1400" dirty="0">
                        <a:solidFill>
                          <a:srgbClr val="000066"/>
                        </a:solidFill>
                      </a:endParaRPr>
                    </a:p>
                  </a:txBody>
                  <a:tcPr anchor="ctr"/>
                </a:tc>
                <a:extLst>
                  <a:ext uri="{0D108BD9-81ED-4DB2-BD59-A6C34878D82A}">
                    <a16:rowId xmlns:a16="http://schemas.microsoft.com/office/drawing/2014/main" val="10001"/>
                  </a:ext>
                </a:extLst>
              </a:tr>
              <a:tr h="771937">
                <a:tc>
                  <a:txBody>
                    <a:bodyPr/>
                    <a:lstStyle/>
                    <a:p>
                      <a:pPr marL="457200" lvl="1" indent="-342900" algn="l">
                        <a:spcBef>
                          <a:spcPct val="50000"/>
                        </a:spcBef>
                        <a:buClrTx/>
                        <a:buSzPct val="100000"/>
                        <a:buFont typeface="Arial"/>
                        <a:buChar char="•"/>
                      </a:pPr>
                      <a:r>
                        <a:rPr lang="en-US" sz="1400" dirty="0">
                          <a:solidFill>
                            <a:srgbClr val="000066"/>
                          </a:solidFill>
                          <a:latin typeface="Arial"/>
                          <a:cs typeface="Arial"/>
                          <a:sym typeface="Arial"/>
                        </a:rPr>
                        <a:t>A set of concepts and principles for all threats, hazards, and events across all mission areas (Prevention, Protection, Mitigation, Response, Recovery)</a:t>
                      </a:r>
                      <a:endParaRPr lang="en-US" sz="1400" dirty="0">
                        <a:solidFill>
                          <a:srgbClr val="000066"/>
                        </a:solidFill>
                      </a:endParaRPr>
                    </a:p>
                  </a:txBody>
                  <a:tcPr anchor="ctr"/>
                </a:tc>
                <a:tc>
                  <a:txBody>
                    <a:bodyPr/>
                    <a:lstStyle/>
                    <a:p>
                      <a:pPr marL="457200" lvl="1" indent="-342900" algn="l">
                        <a:spcBef>
                          <a:spcPct val="50000"/>
                        </a:spcBef>
                        <a:buClrTx/>
                        <a:buSzPct val="100000"/>
                        <a:buFont typeface="Arial"/>
                        <a:buChar char="•"/>
                      </a:pPr>
                      <a:r>
                        <a:rPr lang="pt-BR" sz="1400" dirty="0">
                          <a:solidFill>
                            <a:srgbClr val="000066"/>
                          </a:solidFill>
                          <a:latin typeface="Arial"/>
                          <a:cs typeface="Arial"/>
                          <a:sym typeface="Arial"/>
                        </a:rPr>
                        <a:t>A response plan</a:t>
                      </a:r>
                      <a:endParaRPr lang="en-US" sz="1400" dirty="0">
                        <a:solidFill>
                          <a:srgbClr val="000066"/>
                        </a:solidFill>
                      </a:endParaRPr>
                    </a:p>
                  </a:txBody>
                  <a:tcPr anchor="ctr"/>
                </a:tc>
                <a:extLst>
                  <a:ext uri="{0D108BD9-81ED-4DB2-BD59-A6C34878D82A}">
                    <a16:rowId xmlns:a16="http://schemas.microsoft.com/office/drawing/2014/main" val="10002"/>
                  </a:ext>
                </a:extLst>
              </a:tr>
              <a:tr h="469640">
                <a:tc>
                  <a:txBody>
                    <a:bodyPr/>
                    <a:lstStyle/>
                    <a:p>
                      <a:pPr marL="457200" lvl="1" indent="-342900" algn="l">
                        <a:spcBef>
                          <a:spcPct val="50000"/>
                        </a:spcBef>
                        <a:buClrTx/>
                        <a:buSzPct val="100000"/>
                        <a:buFont typeface="Arial"/>
                        <a:buChar char="•"/>
                      </a:pPr>
                      <a:r>
                        <a:rPr lang="en-US" sz="1400" dirty="0">
                          <a:solidFill>
                            <a:srgbClr val="000066"/>
                          </a:solidFill>
                          <a:latin typeface="Arial"/>
                          <a:cs typeface="Arial"/>
                          <a:sym typeface="Arial"/>
                        </a:rPr>
                        <a:t>Scalable, flexible, and adaptable; used for all incidents, from day-to-day to large-scale</a:t>
                      </a:r>
                      <a:endParaRPr lang="en-US" sz="1400" dirty="0">
                        <a:solidFill>
                          <a:srgbClr val="000066"/>
                        </a:solidFill>
                      </a:endParaRPr>
                    </a:p>
                  </a:txBody>
                  <a:tcPr anchor="ctr"/>
                </a:tc>
                <a:tc>
                  <a:txBody>
                    <a:bodyPr/>
                    <a:lstStyle/>
                    <a:p>
                      <a:pPr marL="457200" lvl="1" indent="-342900" algn="l">
                        <a:spcBef>
                          <a:spcPct val="50000"/>
                        </a:spcBef>
                        <a:buClrTx/>
                        <a:buSzPct val="100000"/>
                        <a:buFont typeface="Arial"/>
                        <a:buChar char="•"/>
                      </a:pPr>
                      <a:r>
                        <a:rPr lang="en-US" sz="1400" dirty="0">
                          <a:solidFill>
                            <a:srgbClr val="000066"/>
                          </a:solidFill>
                          <a:latin typeface="Arial"/>
                          <a:cs typeface="Arial"/>
                          <a:sym typeface="Arial"/>
                        </a:rPr>
                        <a:t>Used only during large-scale incidents</a:t>
                      </a:r>
                      <a:endParaRPr lang="en-US" sz="1400" dirty="0">
                        <a:solidFill>
                          <a:srgbClr val="000066"/>
                        </a:solidFill>
                      </a:endParaRPr>
                    </a:p>
                  </a:txBody>
                  <a:tcPr anchor="ctr"/>
                </a:tc>
                <a:extLst>
                  <a:ext uri="{0D108BD9-81ED-4DB2-BD59-A6C34878D82A}">
                    <a16:rowId xmlns:a16="http://schemas.microsoft.com/office/drawing/2014/main" val="10003"/>
                  </a:ext>
                </a:extLst>
              </a:tr>
              <a:tr h="545214">
                <a:tc>
                  <a:txBody>
                    <a:bodyPr/>
                    <a:lstStyle/>
                    <a:p>
                      <a:pPr marL="457200" lvl="1" indent="-342900" algn="l">
                        <a:spcBef>
                          <a:spcPct val="50000"/>
                        </a:spcBef>
                        <a:buClrTx/>
                        <a:buSzPct val="100000"/>
                        <a:buFont typeface="Arial"/>
                        <a:buChar char="•"/>
                      </a:pPr>
                      <a:r>
                        <a:rPr lang="en-US" sz="1400" dirty="0">
                          <a:solidFill>
                            <a:srgbClr val="000066"/>
                          </a:solidFill>
                          <a:latin typeface="Arial"/>
                          <a:cs typeface="Arial"/>
                          <a:sym typeface="Arial"/>
                        </a:rPr>
                        <a:t>Standard resource management procedures that enable coordination among different jurisdictions or organizations</a:t>
                      </a:r>
                      <a:endParaRPr lang="en-US" sz="1400" dirty="0">
                        <a:solidFill>
                          <a:srgbClr val="000066"/>
                        </a:solidFill>
                      </a:endParaRPr>
                    </a:p>
                  </a:txBody>
                  <a:tcPr anchor="ctr"/>
                </a:tc>
                <a:tc>
                  <a:txBody>
                    <a:bodyPr/>
                    <a:lstStyle/>
                    <a:p>
                      <a:pPr marL="457200" lvl="1" indent="-342900" algn="l">
                        <a:spcBef>
                          <a:spcPct val="50000"/>
                        </a:spcBef>
                        <a:buClrTx/>
                        <a:buSzPct val="100000"/>
                        <a:buFont typeface="Arial"/>
                        <a:buChar char="•"/>
                      </a:pPr>
                      <a:r>
                        <a:rPr lang="en-US" sz="1400" dirty="0">
                          <a:solidFill>
                            <a:srgbClr val="000066"/>
                          </a:solidFill>
                          <a:latin typeface="Arial"/>
                          <a:cs typeface="Arial"/>
                          <a:sym typeface="Arial"/>
                        </a:rPr>
                        <a:t>A resource-ordering system</a:t>
                      </a:r>
                      <a:endParaRPr lang="en-US" sz="1400" dirty="0">
                        <a:solidFill>
                          <a:srgbClr val="000066"/>
                        </a:solidFill>
                      </a:endParaRPr>
                    </a:p>
                  </a:txBody>
                  <a:tcPr anchor="ctr"/>
                </a:tc>
                <a:extLst>
                  <a:ext uri="{0D108BD9-81ED-4DB2-BD59-A6C34878D82A}">
                    <a16:rowId xmlns:a16="http://schemas.microsoft.com/office/drawing/2014/main" val="10004"/>
                  </a:ext>
                </a:extLst>
              </a:tr>
              <a:tr h="357219">
                <a:tc>
                  <a:txBody>
                    <a:bodyPr/>
                    <a:lstStyle/>
                    <a:p>
                      <a:pPr marL="457200" lvl="1" indent="-342900" algn="l">
                        <a:spcBef>
                          <a:spcPct val="50000"/>
                        </a:spcBef>
                        <a:buClrTx/>
                        <a:buSzPct val="100000"/>
                        <a:buFont typeface="Arial"/>
                        <a:buChar char="•"/>
                      </a:pPr>
                      <a:r>
                        <a:rPr lang="en-US" sz="1400" dirty="0">
                          <a:solidFill>
                            <a:srgbClr val="000066"/>
                          </a:solidFill>
                          <a:latin typeface="Arial"/>
                          <a:cs typeface="Arial"/>
                          <a:sym typeface="Arial"/>
                        </a:rPr>
                        <a:t>Essential principles for communications and information management</a:t>
                      </a:r>
                      <a:endParaRPr lang="en-US" sz="1400" dirty="0">
                        <a:solidFill>
                          <a:srgbClr val="000066"/>
                        </a:solidFill>
                      </a:endParaRPr>
                    </a:p>
                  </a:txBody>
                  <a:tcPr anchor="ctr"/>
                </a:tc>
                <a:tc>
                  <a:txBody>
                    <a:bodyPr/>
                    <a:lstStyle/>
                    <a:p>
                      <a:pPr marL="457200" lvl="1" indent="-342900" algn="l">
                        <a:spcBef>
                          <a:spcPct val="50000"/>
                        </a:spcBef>
                        <a:buClrTx/>
                        <a:buSzPct val="100000"/>
                        <a:buFont typeface="Arial"/>
                        <a:buChar char="•"/>
                      </a:pPr>
                      <a:r>
                        <a:rPr lang="fr-FR" sz="1400" dirty="0">
                          <a:solidFill>
                            <a:srgbClr val="000066"/>
                          </a:solidFill>
                          <a:latin typeface="Arial"/>
                          <a:cs typeface="Arial"/>
                          <a:sym typeface="Arial"/>
                        </a:rPr>
                        <a:t>A communications plan</a:t>
                      </a:r>
                      <a:endParaRPr lang="en-US" sz="1400" dirty="0">
                        <a:solidFill>
                          <a:srgbClr val="000066"/>
                        </a:solidFill>
                      </a:endParaRPr>
                    </a:p>
                  </a:txBody>
                  <a:tcPr anchor="ctr"/>
                </a:tc>
                <a:extLst>
                  <a:ext uri="{0D108BD9-81ED-4DB2-BD59-A6C34878D82A}">
                    <a16:rowId xmlns:a16="http://schemas.microsoft.com/office/drawing/2014/main" val="10005"/>
                  </a:ext>
                </a:extLst>
              </a:tr>
            </a:tbl>
          </a:graphicData>
        </a:graphic>
      </p:graphicFrame>
      <p:sp>
        <p:nvSpPr>
          <p:cNvPr id="6" name="Slide Number Placeholder 5">
            <a:extLst>
              <a:ext uri="{FF2B5EF4-FFF2-40B4-BE49-F238E27FC236}">
                <a16:creationId xmlns:a16="http://schemas.microsoft.com/office/drawing/2014/main" id="{0ADA894D-99FC-43DC-AED8-A09DBD5409D0}"/>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8</a:t>
            </a:fld>
            <a:endParaRPr lang="en-US"/>
          </a:p>
        </p:txBody>
      </p:sp>
    </p:spTree>
    <p:extLst>
      <p:ext uri="{BB962C8B-B14F-4D97-AF65-F5344CB8AC3E}">
        <p14:creationId xmlns:p14="http://schemas.microsoft.com/office/powerpoint/2010/main" val="216499533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NIMS Components</a:t>
            </a:r>
          </a:p>
        </p:txBody>
      </p:sp>
      <p:pic>
        <p:nvPicPr>
          <p:cNvPr id="6" name="Content Placeholder 5" descr="NIMS components consist of Resource Management, Command and Coordination, and Communications and Information Management. Command and Coordination includes Incident Command System, EOCs, MAC Groups, and Joint Information Systems">
            <a:extLst>
              <a:ext uri="{FF2B5EF4-FFF2-40B4-BE49-F238E27FC236}">
                <a16:creationId xmlns:a16="http://schemas.microsoft.com/office/drawing/2014/main" id="{7E39D0A7-8261-4CF4-A91C-919F1000DA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516" y="1068388"/>
            <a:ext cx="8162967" cy="4646612"/>
          </a:xfrm>
          <a:prstGeom prst="rect">
            <a:avLst/>
          </a:prstGeom>
        </p:spPr>
      </p:pic>
      <p:sp>
        <p:nvSpPr>
          <p:cNvPr id="7" name="Slide Number Placeholder 6">
            <a:extLst>
              <a:ext uri="{FF2B5EF4-FFF2-40B4-BE49-F238E27FC236}">
                <a16:creationId xmlns:a16="http://schemas.microsoft.com/office/drawing/2014/main" id="{3ECB16B2-980D-488F-AE1E-A8A06C29D613}"/>
              </a:ext>
            </a:extLst>
          </p:cNvPr>
          <p:cNvSpPr>
            <a:spLocks noGrp="1"/>
          </p:cNvSpPr>
          <p:nvPr>
            <p:ph type="sldNum" sz="quarter" idx="12"/>
          </p:nvPr>
        </p:nvSpPr>
        <p:spPr/>
        <p:txBody>
          <a:bodyPr/>
          <a:lstStyle/>
          <a:p>
            <a:pPr>
              <a:spcBef>
                <a:spcPts val="100"/>
              </a:spcBef>
              <a:buSzPct val="99000"/>
            </a:pPr>
            <a:fld id="{F47FEFEE-4CF3-4822-9CB8-A9B0D36DBBC7}" type="slidenum">
              <a:rPr lang="en-US" smtClean="0"/>
              <a:pPr>
                <a:spcBef>
                  <a:spcPts val="100"/>
                </a:spcBef>
                <a:buSzPct val="99000"/>
              </a:pPr>
              <a:t>9</a:t>
            </a:fld>
            <a:endParaRPr lang="en-US"/>
          </a:p>
        </p:txBody>
      </p:sp>
    </p:spTree>
    <p:extLst>
      <p:ext uri="{BB962C8B-B14F-4D97-AF65-F5344CB8AC3E}">
        <p14:creationId xmlns:p14="http://schemas.microsoft.com/office/powerpoint/2010/main" val="3658624124"/>
      </p:ext>
    </p:extLst>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87FA236F-5E7C-4F8D-BD1E-D26C03F4BCD1}" vid="{D5C7932F-4394-40C8-ABE7-3049CD3103A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568ddf3f-b77f-46a0-9295-2b9495b51427"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1A4EFD91463C3843A9BA9A14DC38BC9D" ma:contentTypeVersion="18" ma:contentTypeDescription="Create a new document." ma:contentTypeScope="" ma:versionID="bb21318f442e9d82dca82e8ddb338816">
  <xsd:schema xmlns:xsd="http://www.w3.org/2001/XMLSchema" xmlns:xs="http://www.w3.org/2001/XMLSchema" xmlns:p="http://schemas.microsoft.com/office/2006/metadata/properties" xmlns:ns2="95ba42ad-0bbe-4ff2-b5a3-00bdc267f7a0" xmlns:ns3="62f7385f-acaa-4071-a761-f290236eec2e" targetNamespace="http://schemas.microsoft.com/office/2006/metadata/properties" ma:root="true" ma:fieldsID="ae236896bb2e122f42d13ef0e630527f" ns2:_="" ns3:_="">
    <xsd:import namespace="95ba42ad-0bbe-4ff2-b5a3-00bdc267f7a0"/>
    <xsd:import namespace="62f7385f-acaa-4071-a761-f290236eec2e"/>
    <xsd:element name="properties">
      <xsd:complexType>
        <xsd:sequence>
          <xsd:element name="documentManagement">
            <xsd:complexType>
              <xsd:all>
                <xsd:element ref="ns2:Next_x0020_Course_x0020_Date"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a42ad-0bbe-4ff2-b5a3-00bdc267f7a0"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f7385f-acaa-4071-a761-f290236eec2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ext_x0020_Course_x0020_Date xmlns="95ba42ad-0bbe-4ff2-b5a3-00bdc267f7a0"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85C683-772A-4B37-98CC-E4E14EDE9183}">
  <ds:schemaRefs>
    <ds:schemaRef ds:uri="Microsoft.SharePoint.Taxonomy.ContentTypeSync"/>
  </ds:schemaRefs>
</ds:datastoreItem>
</file>

<file path=customXml/itemProps2.xml><?xml version="1.0" encoding="utf-8"?>
<ds:datastoreItem xmlns:ds="http://schemas.openxmlformats.org/officeDocument/2006/customXml" ds:itemID="{76F0EDC2-4564-417A-894B-DB11FD493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a42ad-0bbe-4ff2-b5a3-00bdc267f7a0"/>
    <ds:schemaRef ds:uri="62f7385f-acaa-4071-a761-f290236eec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65FCAD-BB04-45B4-A6B5-FEB5360AB21E}">
  <ds:schemaRefs>
    <ds:schemaRef ds:uri="http://schemas.openxmlformats.org/package/2006/metadata/core-properties"/>
    <ds:schemaRef ds:uri="http://purl.org/dc/dcmitype/"/>
    <ds:schemaRef ds:uri="http://purl.org/dc/elements/1.1/"/>
    <ds:schemaRef ds:uri="http://schemas.microsoft.com/office/infopath/2007/PartnerControls"/>
    <ds:schemaRef ds:uri="62f7385f-acaa-4071-a761-f290236eec2e"/>
    <ds:schemaRef ds:uri="http://www.w3.org/XML/1998/namespace"/>
    <ds:schemaRef ds:uri="http://schemas.microsoft.com/office/2006/documentManagement/types"/>
    <ds:schemaRef ds:uri="95ba42ad-0bbe-4ff2-b5a3-00bdc267f7a0"/>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7B6ACF59-EFE6-4C9F-95AC-440D111252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EMI_PPT_V7</Template>
  <TotalTime>0</TotalTime>
  <Words>687</Words>
  <Application>Microsoft Office PowerPoint</Application>
  <PresentationFormat>On-screen Show (4:3)</PresentationFormat>
  <Paragraphs>89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Times New Roman</vt:lpstr>
      <vt:lpstr>Wingdings</vt:lpstr>
      <vt:lpstr>EMI_PPT</vt:lpstr>
      <vt:lpstr>Unit 2: What is NIMS?</vt:lpstr>
      <vt:lpstr>Unit Terminal Objective</vt:lpstr>
      <vt:lpstr>Unit Enabling Objectives</vt:lpstr>
      <vt:lpstr>What is an Incident?</vt:lpstr>
      <vt:lpstr>Legal Basis for NIMS</vt:lpstr>
      <vt:lpstr>NRF Emphasizes Partnerships</vt:lpstr>
      <vt:lpstr>National Incident Management System</vt:lpstr>
      <vt:lpstr>NIMS: What It Is/What It's Not</vt:lpstr>
      <vt:lpstr>NIMS Components</vt:lpstr>
      <vt:lpstr>National Incident Management System</vt:lpstr>
      <vt:lpstr>National Incident Management System</vt:lpstr>
      <vt:lpstr>Multiagency Coordination Groups</vt:lpstr>
      <vt:lpstr>Emergency Operations Centers</vt:lpstr>
      <vt:lpstr>Joint Information System</vt:lpstr>
      <vt:lpstr>Incident Command System</vt:lpstr>
      <vt:lpstr>Interconnectivity of NIMS Command and Coordination</vt:lpstr>
      <vt:lpstr>Overview of the Senior Officials' Role</vt:lpstr>
      <vt:lpstr>Objectives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2021-07-01T17:06:37Z</dcterms:created>
  <dcterms:modified xsi:type="dcterms:W3CDTF">2022-03-14T12:10:24Z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0x0101001A4EFD91463C3843A9BA9A14DC38BC9D</vt:lpwstr>
  </property>
</Properties>
</file>